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36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8F5F7041-687F-4C85-8707-028E48939863}" type="datetimeFigureOut">
              <a:rPr lang="ru-RU" smtClean="0"/>
              <a:t>24.02.2017</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39A5A0FC-DA68-4D79-9C6A-E91F36C43635}"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5F7041-687F-4C85-8707-028E48939863}" type="datetimeFigureOut">
              <a:rPr lang="ru-RU" smtClean="0"/>
              <a:t>24.02.2017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9A5A0FC-DA68-4D79-9C6A-E91F36C4363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5F7041-687F-4C85-8707-028E48939863}" type="datetimeFigureOut">
              <a:rPr lang="ru-RU" smtClean="0"/>
              <a:t>24.02.2017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9A5A0FC-DA68-4D79-9C6A-E91F36C43635}"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5F7041-687F-4C85-8707-028E48939863}" type="datetimeFigureOut">
              <a:rPr lang="ru-RU" smtClean="0"/>
              <a:t>24.02.2017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9A5A0FC-DA68-4D79-9C6A-E91F36C43635}"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F5F7041-687F-4C85-8707-028E48939863}" type="datetimeFigureOut">
              <a:rPr lang="ru-RU" smtClean="0"/>
              <a:t>24.02.2017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9A5A0FC-DA68-4D79-9C6A-E91F36C43635}"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F5F7041-687F-4C85-8707-028E48939863}" type="datetimeFigureOut">
              <a:rPr lang="ru-RU" smtClean="0"/>
              <a:t>24.02.2017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9A5A0FC-DA68-4D79-9C6A-E91F36C43635}"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8F5F7041-687F-4C85-8707-028E48939863}" type="datetimeFigureOut">
              <a:rPr lang="ru-RU" smtClean="0"/>
              <a:t>24.02.2017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9A5A0FC-DA68-4D79-9C6A-E91F36C43635}"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8F5F7041-687F-4C85-8707-028E48939863}" type="datetimeFigureOut">
              <a:rPr lang="ru-RU" smtClean="0"/>
              <a:t>24.02.2017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9A5A0FC-DA68-4D79-9C6A-E91F36C43635}"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F5F7041-687F-4C85-8707-028E48939863}" type="datetimeFigureOut">
              <a:rPr lang="ru-RU" smtClean="0"/>
              <a:t>24.02.2017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9A5A0FC-DA68-4D79-9C6A-E91F36C43635}"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F5F7041-687F-4C85-8707-028E48939863}" type="datetimeFigureOut">
              <a:rPr lang="ru-RU" smtClean="0"/>
              <a:t>24.02.2017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9A5A0FC-DA68-4D79-9C6A-E91F36C43635}"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8F5F7041-687F-4C85-8707-028E48939863}" type="datetimeFigureOut">
              <a:rPr lang="ru-RU" smtClean="0"/>
              <a:t>24.02.2017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39A5A0FC-DA68-4D79-9C6A-E91F36C43635}" type="slidenum">
              <a:rPr lang="ru-RU" smtClean="0"/>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F5F7041-687F-4C85-8707-028E48939863}" type="datetimeFigureOut">
              <a:rPr lang="ru-RU" smtClean="0"/>
              <a:t>24.02.2017</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9A5A0FC-DA68-4D79-9C6A-E91F36C43635}" type="slidenum">
              <a:rPr lang="ru-RU" smtClean="0"/>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http://img-fotki.yandex.ru/get/6108/19411616.203/0_9b6b8_5536f3_orig.jpg"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http://www.corhelp.ru/wp-content/uploads/2015/12/Image0000130.jp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http://www.maam.ru/upload/blogs/detsad-1392892287.jpg"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http://slawa.su/images/stories/demo/style/russkie-narodnye-horovodnye-igry.jpg" TargetMode="Externa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https://ds02.infourok.ru/uploads/ex/0093/0008b322-0e4b4448/hello_html_m74b69f9.jpg" TargetMode="External"/><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google.com/url?q=http%3A%2F%2Fwww.streetplay.come&amp;sa=D&amp;sntz=1&amp;usg=AFQjCNFvaEcwQoRuxI8QCXa5Vei2lBIIrw" TargetMode="External"/><Relationship Id="rId2" Type="http://schemas.openxmlformats.org/officeDocument/2006/relationships/hyperlink" Target="http://veselajashkola.ru/igry-onlajn/narodnye-podvizhnye-igry/veselajashkola.ru/igry-onlajn/narodnye-podvizhnye-igry/" TargetMode="External"/><Relationship Id="rId1" Type="http://schemas.openxmlformats.org/officeDocument/2006/relationships/slideLayout" Target="../slideLayouts/slideLayout2.xml"/><Relationship Id="rId4" Type="http://schemas.openxmlformats.org/officeDocument/2006/relationships/hyperlink" Target="http://www.google.com/url?q=http%3A%2F%2Fwww.streetgames.co.uk%2F&amp;sa=D&amp;sntz=1&amp;usg=AFQjCNFR7T1tEBuwooxCI8fk1SvZtfrU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t>Traditional games of Russia and England</a:t>
            </a:r>
            <a:endParaRPr lang="ru-RU" dirty="0"/>
          </a:p>
        </p:txBody>
      </p:sp>
      <p:sp>
        <p:nvSpPr>
          <p:cNvPr id="3" name="Подзаголовок 2"/>
          <p:cNvSpPr>
            <a:spLocks noGrp="1"/>
          </p:cNvSpPr>
          <p:nvPr>
            <p:ph type="subTitle" idx="1"/>
          </p:nvPr>
        </p:nvSpPr>
        <p:spPr>
          <a:xfrm>
            <a:off x="3635896" y="4941168"/>
            <a:ext cx="5256256" cy="1640624"/>
          </a:xfrm>
        </p:spPr>
        <p:txBody>
          <a:bodyPr/>
          <a:lstStyle/>
          <a:p>
            <a:r>
              <a:rPr lang="ru-RU" dirty="0" smtClean="0"/>
              <a:t>Выполнила ученица 5 б класса</a:t>
            </a:r>
          </a:p>
          <a:p>
            <a:r>
              <a:rPr lang="ru-RU" dirty="0" smtClean="0"/>
              <a:t>МБОУ СОШ№33</a:t>
            </a:r>
          </a:p>
          <a:p>
            <a:r>
              <a:rPr lang="ru-RU" dirty="0" smtClean="0"/>
              <a:t>Кузнецова </a:t>
            </a:r>
            <a:r>
              <a:rPr lang="ru-RU" dirty="0" err="1" smtClean="0"/>
              <a:t>Инга</a:t>
            </a:r>
            <a:endParaRPr lang="ru-RU" dirty="0"/>
          </a:p>
        </p:txBody>
      </p:sp>
      <p:pic>
        <p:nvPicPr>
          <p:cNvPr id="23554" name="Picture 2" descr="http://asiankids.ru/images/igri/dragon.jpg"/>
          <p:cNvPicPr>
            <a:picLocks noChangeAspect="1" noChangeArrowheads="1"/>
          </p:cNvPicPr>
          <p:nvPr/>
        </p:nvPicPr>
        <p:blipFill>
          <a:blip r:embed="rId2" cstate="print"/>
          <a:srcRect/>
          <a:stretch>
            <a:fillRect/>
          </a:stretch>
        </p:blipFill>
        <p:spPr bwMode="auto">
          <a:xfrm>
            <a:off x="395536" y="3429000"/>
            <a:ext cx="3672408" cy="2448272"/>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http://img-fotki.yandex.ru/get/6108/19411616.203/0_9b6b8_5536f3_orig.jpg"/>
          <p:cNvPicPr>
            <a:picLocks noChangeAspect="1" noChangeArrowheads="1"/>
          </p:cNvPicPr>
          <p:nvPr/>
        </p:nvPicPr>
        <p:blipFill>
          <a:blip r:embed="rId2" r:link="rId3" cstate="print"/>
          <a:srcRect/>
          <a:stretch>
            <a:fillRect/>
          </a:stretch>
        </p:blipFill>
        <p:spPr bwMode="auto">
          <a:xfrm>
            <a:off x="4788024" y="5262562"/>
            <a:ext cx="4127500" cy="1595438"/>
          </a:xfrm>
          <a:prstGeom prst="rect">
            <a:avLst/>
          </a:prstGeom>
          <a:noFill/>
          <a:ln w="9525">
            <a:noFill/>
            <a:miter lim="800000"/>
            <a:headEnd/>
            <a:tailEnd/>
          </a:ln>
        </p:spPr>
      </p:pic>
      <p:sp>
        <p:nvSpPr>
          <p:cNvPr id="2" name="Заголовок 1"/>
          <p:cNvSpPr>
            <a:spLocks noGrp="1"/>
          </p:cNvSpPr>
          <p:nvPr>
            <p:ph type="title"/>
          </p:nvPr>
        </p:nvSpPr>
        <p:spPr>
          <a:xfrm>
            <a:off x="4572000" y="260648"/>
            <a:ext cx="4330824" cy="924712"/>
          </a:xfrm>
        </p:spPr>
        <p:txBody>
          <a:bodyPr>
            <a:normAutofit fontScale="90000"/>
          </a:bodyPr>
          <a:lstStyle/>
          <a:p>
            <a:r>
              <a:rPr lang="en-US" dirty="0" smtClean="0"/>
              <a:t>Traditional games</a:t>
            </a:r>
            <a:endParaRPr lang="ru-RU" dirty="0"/>
          </a:p>
        </p:txBody>
      </p:sp>
      <p:sp>
        <p:nvSpPr>
          <p:cNvPr id="3" name="Содержимое 2"/>
          <p:cNvSpPr>
            <a:spLocks noGrp="1"/>
          </p:cNvSpPr>
          <p:nvPr>
            <p:ph idx="1"/>
          </p:nvPr>
        </p:nvSpPr>
        <p:spPr>
          <a:xfrm>
            <a:off x="323528" y="980728"/>
            <a:ext cx="8424936" cy="4464496"/>
          </a:xfrm>
        </p:spPr>
        <p:txBody>
          <a:bodyPr>
            <a:noAutofit/>
          </a:bodyPr>
          <a:lstStyle/>
          <a:p>
            <a:pPr algn="just">
              <a:buNone/>
            </a:pPr>
            <a:r>
              <a:rPr lang="en-US" sz="2000" dirty="0" smtClean="0"/>
              <a:t>In the culture of each nation </a:t>
            </a:r>
            <a:r>
              <a:rPr lang="en-US" sz="2000" dirty="0" smtClean="0"/>
              <a:t>here are many games</a:t>
            </a:r>
            <a:r>
              <a:rPr lang="en-US" sz="2000" dirty="0" smtClean="0"/>
              <a:t>. For centuries, these games are accompanied by daily life of children and adults, </a:t>
            </a:r>
            <a:r>
              <a:rPr lang="en-US" sz="2000" dirty="0" smtClean="0"/>
              <a:t>they improve next qualities: </a:t>
            </a:r>
            <a:r>
              <a:rPr lang="en-US" sz="2000" dirty="0" smtClean="0"/>
              <a:t>endurance, </a:t>
            </a:r>
            <a:r>
              <a:rPr lang="en-US" sz="2000" dirty="0" smtClean="0"/>
              <a:t>strength, </a:t>
            </a:r>
            <a:r>
              <a:rPr lang="en-US" sz="2000" dirty="0" err="1" smtClean="0"/>
              <a:t>quickness,honesty</a:t>
            </a:r>
            <a:r>
              <a:rPr lang="en-US" sz="2000" dirty="0" smtClean="0"/>
              <a:t>, fairness and dignity.</a:t>
            </a:r>
          </a:p>
          <a:p>
            <a:pPr algn="just">
              <a:buNone/>
            </a:pPr>
            <a:r>
              <a:rPr lang="en-US" sz="2000" dirty="0" smtClean="0"/>
              <a:t>Russian folk games have a </a:t>
            </a:r>
            <a:r>
              <a:rPr lang="en-US" sz="2000" dirty="0" smtClean="0"/>
              <a:t>history of millennia: </a:t>
            </a:r>
            <a:r>
              <a:rPr lang="en-US" sz="2000" dirty="0" smtClean="0"/>
              <a:t>they have survived since the days of ancient times, passed on from generation to generation, incorporating the best national traditions.</a:t>
            </a:r>
          </a:p>
          <a:p>
            <a:pPr algn="just">
              <a:buNone/>
            </a:pPr>
            <a:r>
              <a:rPr lang="en-US" sz="2000" dirty="0" smtClean="0"/>
              <a:t>N</a:t>
            </a:r>
            <a:r>
              <a:rPr lang="en-US" sz="2000" dirty="0" smtClean="0"/>
              <a:t>ational </a:t>
            </a:r>
            <a:r>
              <a:rPr lang="en-US" sz="2000" dirty="0" smtClean="0"/>
              <a:t>traditions of the game have a great influence on the education of character, strength of will, interest in folklore among young people and promotes physical culture.</a:t>
            </a:r>
          </a:p>
          <a:p>
            <a:pPr algn="just">
              <a:buNone/>
            </a:pPr>
            <a:r>
              <a:rPr lang="en-US" sz="2000" dirty="0" smtClean="0"/>
              <a:t>Playing in the national outdoor games, baby absorbs a piece of the soul of the people, which allows it to grow not only man, but also a citizen. After the game, by the people for a long time, the child learns and learns to communicate with their peers, which is important.</a:t>
            </a:r>
            <a:endParaRPr lang="ru-RU" sz="20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26626"/>
                                        </p:tgtEl>
                                        <p:attrNameLst>
                                          <p:attrName>style.visibility</p:attrName>
                                        </p:attrNameLst>
                                      </p:cBhvr>
                                      <p:to>
                                        <p:strVal val="visible"/>
                                      </p:to>
                                    </p:set>
                                    <p:animEffect transition="in" filter="wipe(down)">
                                      <p:cBhvr>
                                        <p:cTn id="31" dur="500"/>
                                        <p:tgtEl>
                                          <p:spTgt spid="266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1143000"/>
          </a:xfrm>
        </p:spPr>
        <p:txBody>
          <a:bodyPr/>
          <a:lstStyle/>
          <a:p>
            <a:r>
              <a:rPr lang="en-US" dirty="0" smtClean="0"/>
              <a:t>Russian traditional games</a:t>
            </a:r>
            <a:endParaRPr lang="ru-RU" dirty="0"/>
          </a:p>
        </p:txBody>
      </p:sp>
      <p:sp>
        <p:nvSpPr>
          <p:cNvPr id="3" name="Содержимое 2"/>
          <p:cNvSpPr>
            <a:spLocks noGrp="1"/>
          </p:cNvSpPr>
          <p:nvPr>
            <p:ph idx="1"/>
          </p:nvPr>
        </p:nvSpPr>
        <p:spPr>
          <a:xfrm>
            <a:off x="914400" y="1340768"/>
            <a:ext cx="8229600" cy="4389120"/>
          </a:xfrm>
        </p:spPr>
        <p:txBody>
          <a:bodyPr/>
          <a:lstStyle/>
          <a:p>
            <a:pPr algn="r">
              <a:buNone/>
            </a:pPr>
            <a:r>
              <a:rPr lang="en-US" dirty="0" smtClean="0"/>
              <a:t>The Russian people reflect many of the processes of their ability to live through the game. Folk games are relevant and interesting, and at present, they can be used in the work with the pupils and preschool children, recreation camp, and in his spare time with his family. On Shrove Tuesday, Christmas, Easter, the great Christian festivals, </a:t>
            </a:r>
            <a:r>
              <a:rPr lang="en-US" dirty="0" smtClean="0"/>
              <a:t>people spend their time funny and interesting. </a:t>
            </a:r>
            <a:endParaRPr lang="ru-RU" dirty="0"/>
          </a:p>
        </p:txBody>
      </p:sp>
      <p:sp>
        <p:nvSpPr>
          <p:cNvPr id="27650" name="AutoShape 2" descr="Картинки по запросу детские традиционные игры"/>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7652" name="AutoShape 4" descr="Картинки по запросу детские традиционные игры"/>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27654" name="Picture 6" descr="Картинки по запросу детские традиционные игры"/>
          <p:cNvPicPr>
            <a:picLocks noChangeAspect="1" noChangeArrowheads="1"/>
          </p:cNvPicPr>
          <p:nvPr/>
        </p:nvPicPr>
        <p:blipFill>
          <a:blip r:embed="rId2" cstate="print"/>
          <a:srcRect/>
          <a:stretch>
            <a:fillRect/>
          </a:stretch>
        </p:blipFill>
        <p:spPr bwMode="auto">
          <a:xfrm>
            <a:off x="323528" y="4086224"/>
            <a:ext cx="4276725" cy="2771776"/>
          </a:xfrm>
          <a:prstGeom prst="rect">
            <a:avLst/>
          </a:prstGeom>
          <a:noFill/>
        </p:spPr>
      </p:pic>
      <p:pic>
        <p:nvPicPr>
          <p:cNvPr id="27655" name="Picture 7" descr="http://www.corhelp.ru/wp-content/uploads/2015/12/Image0000130.jpg"/>
          <p:cNvPicPr>
            <a:picLocks noChangeAspect="1" noChangeArrowheads="1"/>
          </p:cNvPicPr>
          <p:nvPr/>
        </p:nvPicPr>
        <p:blipFill>
          <a:blip r:embed="rId3" r:link="rId4" cstate="print"/>
          <a:srcRect/>
          <a:stretch>
            <a:fillRect/>
          </a:stretch>
        </p:blipFill>
        <p:spPr bwMode="auto">
          <a:xfrm>
            <a:off x="4788024" y="4250188"/>
            <a:ext cx="1944216" cy="2607812"/>
          </a:xfrm>
          <a:prstGeom prst="rect">
            <a:avLst/>
          </a:prstGeom>
          <a:noFill/>
          <a:ln w="9525">
            <a:noFill/>
            <a:miter lim="800000"/>
            <a:headEnd/>
            <a:tailEnd/>
          </a:ln>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xit" presetSubtype="10" fill="hold" nodeType="clickEffect">
                                  <p:stCondLst>
                                    <p:cond delay="0"/>
                                  </p:stCondLst>
                                  <p:childTnLst>
                                    <p:animEffect transition="out" filter="blinds(horizontal)">
                                      <p:cBhvr>
                                        <p:cTn id="12" dur="500"/>
                                        <p:tgtEl>
                                          <p:spTgt spid="27654"/>
                                        </p:tgtEl>
                                      </p:cBhvr>
                                    </p:animEffect>
                                    <p:set>
                                      <p:cBhvr>
                                        <p:cTn id="13" dur="1" fill="hold">
                                          <p:stCondLst>
                                            <p:cond delay="499"/>
                                          </p:stCondLst>
                                        </p:cTn>
                                        <p:tgtEl>
                                          <p:spTgt spid="27654"/>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37" presetClass="entr" presetSubtype="0" fill="hold" nodeType="clickEffect">
                                  <p:stCondLst>
                                    <p:cond delay="0"/>
                                  </p:stCondLst>
                                  <p:childTnLst>
                                    <p:set>
                                      <p:cBhvr>
                                        <p:cTn id="17" dur="1" fill="hold">
                                          <p:stCondLst>
                                            <p:cond delay="0"/>
                                          </p:stCondLst>
                                        </p:cTn>
                                        <p:tgtEl>
                                          <p:spTgt spid="27655"/>
                                        </p:tgtEl>
                                        <p:attrNameLst>
                                          <p:attrName>style.visibility</p:attrName>
                                        </p:attrNameLst>
                                      </p:cBhvr>
                                      <p:to>
                                        <p:strVal val="visible"/>
                                      </p:to>
                                    </p:set>
                                    <p:animEffect transition="in" filter="fade">
                                      <p:cBhvr>
                                        <p:cTn id="18" dur="1000"/>
                                        <p:tgtEl>
                                          <p:spTgt spid="27655"/>
                                        </p:tgtEl>
                                      </p:cBhvr>
                                    </p:animEffect>
                                    <p:anim calcmode="lin" valueType="num">
                                      <p:cBhvr>
                                        <p:cTn id="19" dur="1000" fill="hold"/>
                                        <p:tgtEl>
                                          <p:spTgt spid="27655"/>
                                        </p:tgtEl>
                                        <p:attrNameLst>
                                          <p:attrName>ppt_x</p:attrName>
                                        </p:attrNameLst>
                                      </p:cBhvr>
                                      <p:tavLst>
                                        <p:tav tm="0">
                                          <p:val>
                                            <p:strVal val="#ppt_x"/>
                                          </p:val>
                                        </p:tav>
                                        <p:tav tm="100000">
                                          <p:val>
                                            <p:strVal val="#ppt_x"/>
                                          </p:val>
                                        </p:tav>
                                      </p:tavLst>
                                    </p:anim>
                                    <p:anim calcmode="lin" valueType="num">
                                      <p:cBhvr>
                                        <p:cTn id="20" dur="900" decel="100000" fill="hold"/>
                                        <p:tgtEl>
                                          <p:spTgt spid="27655"/>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2765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89040" y="404664"/>
            <a:ext cx="5554960" cy="650336"/>
          </a:xfrm>
        </p:spPr>
        <p:txBody>
          <a:bodyPr>
            <a:normAutofit fontScale="90000"/>
          </a:bodyPr>
          <a:lstStyle/>
          <a:p>
            <a:r>
              <a:rPr lang="en-US" dirty="0" smtClean="0"/>
              <a:t>The games for children</a:t>
            </a:r>
            <a:endParaRPr lang="ru-RU" dirty="0"/>
          </a:p>
        </p:txBody>
      </p:sp>
      <p:sp>
        <p:nvSpPr>
          <p:cNvPr id="3" name="Содержимое 2"/>
          <p:cNvSpPr>
            <a:spLocks noGrp="1"/>
          </p:cNvSpPr>
          <p:nvPr>
            <p:ph idx="1"/>
          </p:nvPr>
        </p:nvSpPr>
        <p:spPr>
          <a:xfrm>
            <a:off x="0" y="1052736"/>
            <a:ext cx="8229600" cy="4389120"/>
          </a:xfrm>
        </p:spPr>
        <p:txBody>
          <a:bodyPr>
            <a:normAutofit fontScale="92500" lnSpcReduction="20000"/>
          </a:bodyPr>
          <a:lstStyle/>
          <a:p>
            <a:pPr>
              <a:buNone/>
            </a:pPr>
            <a:r>
              <a:rPr lang="en-US" sz="2000" dirty="0" smtClean="0"/>
              <a:t>Russian folk games for children have always been popular among the small, winding fidgets</a:t>
            </a:r>
            <a:r>
              <a:rPr lang="en-US" sz="2000" dirty="0" smtClean="0"/>
              <a:t>. We have played games since </a:t>
            </a:r>
            <a:r>
              <a:rPr lang="en-US" sz="2000" dirty="0" smtClean="0"/>
              <a:t>ancient times and now play with mothers, and grandmothers, and </a:t>
            </a:r>
            <a:r>
              <a:rPr lang="en-US" sz="2000" dirty="0" smtClean="0"/>
              <a:t>friends during celebrations</a:t>
            </a:r>
            <a:r>
              <a:rPr lang="en-US" sz="2000" dirty="0" smtClean="0"/>
              <a:t>, fun activities, national holidays.</a:t>
            </a:r>
          </a:p>
          <a:p>
            <a:pPr>
              <a:buNone/>
            </a:pPr>
            <a:r>
              <a:rPr lang="en-US" sz="2000" dirty="0" smtClean="0"/>
              <a:t>"</a:t>
            </a:r>
            <a:r>
              <a:rPr lang="en-US" sz="2000" b="1" dirty="0" smtClean="0"/>
              <a:t>Carousel"</a:t>
            </a:r>
          </a:p>
          <a:p>
            <a:pPr>
              <a:buNone/>
            </a:pPr>
            <a:r>
              <a:rPr lang="en-US" sz="2000" dirty="0" smtClean="0"/>
              <a:t>By </a:t>
            </a:r>
            <a:r>
              <a:rPr lang="en-US" sz="2000" dirty="0" smtClean="0"/>
              <a:t>the hoop </a:t>
            </a:r>
            <a:r>
              <a:rPr lang="en-US" sz="2000" dirty="0" smtClean="0"/>
              <a:t>the tape is attached. </a:t>
            </a:r>
            <a:r>
              <a:rPr lang="en-US" sz="2000" dirty="0" smtClean="0"/>
              <a:t>Children take up the tape with one hand and come first in one direction and then reversing arm to another. </a:t>
            </a:r>
            <a:r>
              <a:rPr lang="en-US" sz="2000" dirty="0" smtClean="0"/>
              <a:t>Adult keeps </a:t>
            </a:r>
            <a:r>
              <a:rPr lang="en-US" sz="2000" dirty="0" err="1" smtClean="0"/>
              <a:t>wrape</a:t>
            </a:r>
            <a:r>
              <a:rPr lang="en-US" sz="2000" dirty="0" smtClean="0"/>
              <a:t>, everybody sings a song:</a:t>
            </a:r>
          </a:p>
          <a:p>
            <a:pPr algn="ctr">
              <a:buNone/>
            </a:pPr>
            <a:r>
              <a:rPr lang="ru-RU" sz="2000" b="1" i="1" dirty="0" smtClean="0">
                <a:solidFill>
                  <a:schemeClr val="accent2">
                    <a:lumMod val="50000"/>
                  </a:schemeClr>
                </a:solidFill>
              </a:rPr>
              <a:t>Еле, еле, еле, еле</a:t>
            </a:r>
          </a:p>
          <a:p>
            <a:pPr algn="ctr">
              <a:buNone/>
            </a:pPr>
            <a:r>
              <a:rPr lang="ru-RU" sz="2000" b="1" i="1" dirty="0" smtClean="0">
                <a:solidFill>
                  <a:schemeClr val="accent2">
                    <a:lumMod val="50000"/>
                  </a:schemeClr>
                </a:solidFill>
              </a:rPr>
              <a:t>Закружились карусели,</a:t>
            </a:r>
          </a:p>
          <a:p>
            <a:pPr algn="ctr">
              <a:buNone/>
            </a:pPr>
            <a:r>
              <a:rPr lang="ru-RU" sz="2000" b="1" i="1" dirty="0" smtClean="0">
                <a:solidFill>
                  <a:schemeClr val="accent2">
                    <a:lumMod val="50000"/>
                  </a:schemeClr>
                </a:solidFill>
              </a:rPr>
              <a:t>А потом, потом, потом</a:t>
            </a:r>
          </a:p>
          <a:p>
            <a:pPr algn="ctr">
              <a:buNone/>
            </a:pPr>
            <a:r>
              <a:rPr lang="ru-RU" sz="2000" b="1" i="1" dirty="0" smtClean="0">
                <a:solidFill>
                  <a:schemeClr val="accent2">
                    <a:lumMod val="50000"/>
                  </a:schemeClr>
                </a:solidFill>
              </a:rPr>
              <a:t>      	Все бегом, бегом, бегом.</a:t>
            </a:r>
          </a:p>
          <a:p>
            <a:pPr algn="ctr">
              <a:buNone/>
            </a:pPr>
            <a:r>
              <a:rPr lang="ru-RU" sz="2000" b="1" i="1" dirty="0" smtClean="0">
                <a:solidFill>
                  <a:schemeClr val="accent2">
                    <a:lumMod val="50000"/>
                  </a:schemeClr>
                </a:solidFill>
              </a:rPr>
              <a:t>Тише, тише, не спешите,</a:t>
            </a:r>
          </a:p>
          <a:p>
            <a:pPr algn="ctr">
              <a:buNone/>
            </a:pPr>
            <a:r>
              <a:rPr lang="ru-RU" sz="2000" b="1" i="1" dirty="0" smtClean="0">
                <a:solidFill>
                  <a:schemeClr val="accent2">
                    <a:lumMod val="50000"/>
                  </a:schemeClr>
                </a:solidFill>
              </a:rPr>
              <a:t>Карусель остановите.</a:t>
            </a:r>
          </a:p>
          <a:p>
            <a:pPr algn="ctr">
              <a:buNone/>
            </a:pPr>
            <a:r>
              <a:rPr lang="ru-RU" sz="2000" b="1" i="1" dirty="0" smtClean="0">
                <a:solidFill>
                  <a:schemeClr val="accent2">
                    <a:lumMod val="50000"/>
                  </a:schemeClr>
                </a:solidFill>
              </a:rPr>
              <a:t>Раз-два, раз-два,</a:t>
            </a:r>
          </a:p>
          <a:p>
            <a:pPr algn="ctr">
              <a:buNone/>
            </a:pPr>
            <a:r>
              <a:rPr lang="ru-RU" sz="2000" b="1" i="1" dirty="0" smtClean="0">
                <a:solidFill>
                  <a:schemeClr val="accent2">
                    <a:lumMod val="50000"/>
                  </a:schemeClr>
                </a:solidFill>
              </a:rPr>
              <a:t>Вот и началась игра.</a:t>
            </a:r>
          </a:p>
          <a:p>
            <a:pPr>
              <a:buNone/>
            </a:pPr>
            <a:endParaRPr lang="ru-RU" sz="2000" dirty="0"/>
          </a:p>
        </p:txBody>
      </p:sp>
      <p:pic>
        <p:nvPicPr>
          <p:cNvPr id="28674" name="Picture 2" descr="http://www.maam.ru/upload/blogs/detsad-1392892287.jpg"/>
          <p:cNvPicPr>
            <a:picLocks noChangeAspect="1" noChangeArrowheads="1"/>
          </p:cNvPicPr>
          <p:nvPr/>
        </p:nvPicPr>
        <p:blipFill>
          <a:blip r:embed="rId2" r:link="rId3" cstate="print"/>
          <a:srcRect/>
          <a:stretch>
            <a:fillRect/>
          </a:stretch>
        </p:blipFill>
        <p:spPr bwMode="auto">
          <a:xfrm>
            <a:off x="5580112" y="4653136"/>
            <a:ext cx="3275856" cy="201632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0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2000"/>
                                        <p:tgtEl>
                                          <p:spTgt spid="3">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2000"/>
                                        <p:tgtEl>
                                          <p:spTgt spid="3">
                                            <p:txEl>
                                              <p:pRg st="8" end="8"/>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2000"/>
                                        <p:tgtEl>
                                          <p:spTgt spid="3">
                                            <p:txEl>
                                              <p:pRg st="9" end="9"/>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2000"/>
                                        <p:tgtEl>
                                          <p:spTgt spid="3">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mph" presetSubtype="0" fill="hold" nodeType="clickEffect">
                                  <p:stCondLst>
                                    <p:cond delay="0"/>
                                  </p:stCondLst>
                                  <p:childTnLst>
                                    <p:animRot by="21600000">
                                      <p:cBhvr>
                                        <p:cTn id="41" dur="2000" fill="hold"/>
                                        <p:tgtEl>
                                          <p:spTgt spid="2867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07704" y="404664"/>
            <a:ext cx="5482952" cy="722344"/>
          </a:xfrm>
        </p:spPr>
        <p:txBody>
          <a:bodyPr>
            <a:normAutofit fontScale="90000"/>
          </a:bodyPr>
          <a:lstStyle/>
          <a:p>
            <a:r>
              <a:rPr lang="en-US" dirty="0" smtClean="0"/>
              <a:t>The games for adults</a:t>
            </a:r>
            <a:endParaRPr lang="ru-RU" dirty="0"/>
          </a:p>
        </p:txBody>
      </p:sp>
      <p:sp>
        <p:nvSpPr>
          <p:cNvPr id="3" name="Содержимое 2"/>
          <p:cNvSpPr>
            <a:spLocks noGrp="1"/>
          </p:cNvSpPr>
          <p:nvPr>
            <p:ph idx="1"/>
          </p:nvPr>
        </p:nvSpPr>
        <p:spPr>
          <a:xfrm>
            <a:off x="0" y="1124744"/>
            <a:ext cx="8964488" cy="5181208"/>
          </a:xfrm>
        </p:spPr>
        <p:txBody>
          <a:bodyPr numCol="2"/>
          <a:lstStyle/>
          <a:p>
            <a:pPr algn="ctr">
              <a:buNone/>
            </a:pPr>
            <a:r>
              <a:rPr lang="en-US" dirty="0" smtClean="0"/>
              <a:t>"</a:t>
            </a:r>
            <a:r>
              <a:rPr lang="en-US" sz="2000" dirty="0" smtClean="0"/>
              <a:t>Burners"</a:t>
            </a:r>
          </a:p>
          <a:p>
            <a:pPr algn="ctr">
              <a:buNone/>
            </a:pPr>
            <a:r>
              <a:rPr lang="en-US" sz="2000" dirty="0" smtClean="0"/>
              <a:t>In the evening, the girls are going on a spacious place. Hand in hand, they are in pairs in a circle; one of them must "burn": it is placed in the middle of the circle and is, as it were indifferent. At this time the other girls run away in different directions in pairs, and one she will have time to separate, she takes her </a:t>
            </a:r>
            <a:r>
              <a:rPr lang="en-US" sz="2000" dirty="0" smtClean="0"/>
              <a:t>place</a:t>
            </a:r>
          </a:p>
          <a:p>
            <a:pPr algn="ctr">
              <a:buNone/>
            </a:pPr>
            <a:endParaRPr lang="en-US" sz="2000" dirty="0" smtClean="0"/>
          </a:p>
          <a:p>
            <a:pPr algn="ctr">
              <a:buNone/>
            </a:pPr>
            <a:endParaRPr lang="en-US" sz="2000" dirty="0" smtClean="0"/>
          </a:p>
          <a:p>
            <a:pPr algn="ctr">
              <a:buNone/>
            </a:pPr>
            <a:endParaRPr lang="en-US" sz="2000" dirty="0" smtClean="0"/>
          </a:p>
          <a:p>
            <a:pPr algn="ctr">
              <a:buNone/>
            </a:pPr>
            <a:endParaRPr lang="en-US" sz="2000" dirty="0" smtClean="0"/>
          </a:p>
          <a:p>
            <a:pPr algn="ctr">
              <a:buNone/>
            </a:pPr>
            <a:endParaRPr lang="en-US" sz="2000" dirty="0" smtClean="0"/>
          </a:p>
          <a:p>
            <a:pPr algn="ctr">
              <a:buNone/>
            </a:pPr>
            <a:endParaRPr lang="en-US" sz="2000" dirty="0" smtClean="0"/>
          </a:p>
          <a:p>
            <a:pPr algn="ctr">
              <a:buNone/>
            </a:pPr>
            <a:endParaRPr lang="en-US" sz="2000" dirty="0" smtClean="0"/>
          </a:p>
          <a:p>
            <a:pPr algn="ctr">
              <a:buNone/>
            </a:pPr>
            <a:endParaRPr lang="en-US" sz="2000" dirty="0" smtClean="0"/>
          </a:p>
          <a:p>
            <a:pPr algn="ctr">
              <a:buNone/>
            </a:pPr>
            <a:endParaRPr lang="en-US" sz="2000" dirty="0" smtClean="0"/>
          </a:p>
          <a:p>
            <a:pPr algn="ctr">
              <a:buNone/>
            </a:pPr>
            <a:r>
              <a:rPr lang="en-US" sz="2000" dirty="0" smtClean="0"/>
              <a:t>“Fist fight”</a:t>
            </a:r>
            <a:endParaRPr lang="en-US" sz="2000" dirty="0" smtClean="0"/>
          </a:p>
          <a:p>
            <a:pPr algn="ctr">
              <a:buNone/>
            </a:pPr>
            <a:r>
              <a:rPr lang="en-US" sz="2000" dirty="0" smtClean="0"/>
              <a:t>Most fisticuffs were "correct", is conducted according to the rules.</a:t>
            </a:r>
          </a:p>
          <a:p>
            <a:pPr algn="ctr">
              <a:buNone/>
            </a:pPr>
            <a:r>
              <a:rPr lang="en-US" sz="2000" dirty="0" smtClean="0"/>
              <a:t>Here are the basics of the situation: to fight "for love" - that is, not have an enemy malice, not to beat the lying enemy, not to beat back, did not conceal his fist heavy objects, do not put the footrests and grab clothes of the enemy, not to kick (kick booted foot could cripple the opponent).</a:t>
            </a:r>
            <a:endParaRPr lang="ru-RU" sz="2000" dirty="0"/>
          </a:p>
        </p:txBody>
      </p:sp>
      <p:pic>
        <p:nvPicPr>
          <p:cNvPr id="29698" name="Picture 2" descr="http://slawa.su/images/stories/demo/style/russkie-narodnye-horovodnye-igry.jpg"/>
          <p:cNvPicPr>
            <a:picLocks noChangeAspect="1" noChangeArrowheads="1"/>
          </p:cNvPicPr>
          <p:nvPr/>
        </p:nvPicPr>
        <p:blipFill>
          <a:blip r:embed="rId2" r:link="rId3" cstate="print"/>
          <a:srcRect/>
          <a:stretch>
            <a:fillRect/>
          </a:stretch>
        </p:blipFill>
        <p:spPr bwMode="auto">
          <a:xfrm>
            <a:off x="971600" y="4653136"/>
            <a:ext cx="3041650" cy="1755775"/>
          </a:xfrm>
          <a:prstGeom prst="rect">
            <a:avLst/>
          </a:prstGeom>
          <a:noFill/>
          <a:ln w="9525">
            <a:noFill/>
            <a:miter lim="800000"/>
            <a:headEnd/>
            <a:tailEnd/>
          </a:ln>
        </p:spPr>
      </p:pic>
      <p:pic>
        <p:nvPicPr>
          <p:cNvPr id="29699" name="Рисунок 1" descr="http://www.kramola.info/sites/default/files/styles/taxonomy-blogs/public/images/blogs/uid3522/md9bk1tffre.jpg?itok=l5EVmZqn"/>
          <p:cNvPicPr>
            <a:picLocks noChangeAspect="1" noChangeArrowheads="1"/>
          </p:cNvPicPr>
          <p:nvPr/>
        </p:nvPicPr>
        <p:blipFill>
          <a:blip r:embed="rId4" cstate="print"/>
          <a:srcRect/>
          <a:stretch>
            <a:fillRect/>
          </a:stretch>
        </p:blipFill>
        <p:spPr bwMode="auto">
          <a:xfrm>
            <a:off x="6223000" y="836712"/>
            <a:ext cx="2921000" cy="1841500"/>
          </a:xfrm>
          <a:prstGeom prst="rect">
            <a:avLst/>
          </a:prstGeom>
          <a:noFill/>
          <a:ln w="9525">
            <a:noFill/>
            <a:miter lim="800000"/>
            <a:headEnd/>
            <a:tailEnd/>
          </a:ln>
        </p:spPr>
      </p:pic>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9699"/>
                                        </p:tgtEl>
                                        <p:attrNameLst>
                                          <p:attrName>style.visibility</p:attrName>
                                        </p:attrNameLst>
                                      </p:cBhvr>
                                      <p:to>
                                        <p:strVal val="visible"/>
                                      </p:to>
                                    </p:set>
                                    <p:anim calcmode="lin" valueType="num">
                                      <p:cBhvr additive="base">
                                        <p:cTn id="7" dur="500" fill="hold"/>
                                        <p:tgtEl>
                                          <p:spTgt spid="29699"/>
                                        </p:tgtEl>
                                        <p:attrNameLst>
                                          <p:attrName>ppt_x</p:attrName>
                                        </p:attrNameLst>
                                      </p:cBhvr>
                                      <p:tavLst>
                                        <p:tav tm="0">
                                          <p:val>
                                            <p:strVal val="#ppt_x"/>
                                          </p:val>
                                        </p:tav>
                                        <p:tav tm="100000">
                                          <p:val>
                                            <p:strVal val="#ppt_x"/>
                                          </p:val>
                                        </p:tav>
                                      </p:tavLst>
                                    </p:anim>
                                    <p:anim calcmode="lin" valueType="num">
                                      <p:cBhvr additive="base">
                                        <p:cTn id="8" dur="500" fill="hold"/>
                                        <p:tgtEl>
                                          <p:spTgt spid="2969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xit" presetSubtype="10" fill="hold" nodeType="clickEffect">
                                  <p:stCondLst>
                                    <p:cond delay="0"/>
                                  </p:stCondLst>
                                  <p:childTnLst>
                                    <p:animEffect transition="out" filter="blinds(horizontal)">
                                      <p:cBhvr>
                                        <p:cTn id="12" dur="500"/>
                                        <p:tgtEl>
                                          <p:spTgt spid="29698"/>
                                        </p:tgtEl>
                                      </p:cBhvr>
                                    </p:animEffect>
                                    <p:set>
                                      <p:cBhvr>
                                        <p:cTn id="13" dur="1" fill="hold">
                                          <p:stCondLst>
                                            <p:cond delay="499"/>
                                          </p:stCondLst>
                                        </p:cTn>
                                        <p:tgtEl>
                                          <p:spTgt spid="2969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piao 03.jpg"/>
          <p:cNvPicPr>
            <a:picLocks noChangeAspect="1"/>
          </p:cNvPicPr>
          <p:nvPr/>
        </p:nvPicPr>
        <p:blipFill>
          <a:blip r:embed="rId2" cstate="print"/>
          <a:stretch>
            <a:fillRect/>
          </a:stretch>
        </p:blipFill>
        <p:spPr>
          <a:xfrm>
            <a:off x="0" y="3645024"/>
            <a:ext cx="3960440" cy="3019836"/>
          </a:xfrm>
          <a:prstGeom prst="rect">
            <a:avLst/>
          </a:prstGeom>
        </p:spPr>
      </p:pic>
      <p:sp>
        <p:nvSpPr>
          <p:cNvPr id="2" name="Заголовок 1"/>
          <p:cNvSpPr>
            <a:spLocks noGrp="1"/>
          </p:cNvSpPr>
          <p:nvPr>
            <p:ph type="title"/>
          </p:nvPr>
        </p:nvSpPr>
        <p:spPr>
          <a:xfrm>
            <a:off x="1331640" y="548680"/>
            <a:ext cx="6563072" cy="794352"/>
          </a:xfrm>
        </p:spPr>
        <p:txBody>
          <a:bodyPr>
            <a:normAutofit fontScale="90000"/>
          </a:bodyPr>
          <a:lstStyle/>
          <a:p>
            <a:r>
              <a:rPr lang="en-US" dirty="0" smtClean="0"/>
              <a:t>English traditional games</a:t>
            </a:r>
            <a:endParaRPr lang="ru-RU" dirty="0"/>
          </a:p>
        </p:txBody>
      </p:sp>
      <p:sp>
        <p:nvSpPr>
          <p:cNvPr id="3" name="Содержимое 2"/>
          <p:cNvSpPr>
            <a:spLocks noGrp="1"/>
          </p:cNvSpPr>
          <p:nvPr>
            <p:ph idx="1"/>
          </p:nvPr>
        </p:nvSpPr>
        <p:spPr>
          <a:xfrm>
            <a:off x="611560" y="1196752"/>
            <a:ext cx="8208912" cy="5400600"/>
          </a:xfrm>
        </p:spPr>
        <p:txBody>
          <a:bodyPr>
            <a:normAutofit/>
          </a:bodyPr>
          <a:lstStyle/>
          <a:p>
            <a:pPr algn="r">
              <a:buNone/>
            </a:pPr>
            <a:r>
              <a:rPr lang="en-US" sz="2000" dirty="0" smtClean="0"/>
              <a:t>In England, the children </a:t>
            </a:r>
            <a:r>
              <a:rPr lang="en-US" sz="2000" dirty="0" smtClean="0"/>
              <a:t>don’t play very often outside in the </a:t>
            </a:r>
            <a:r>
              <a:rPr lang="en-US" sz="2000" dirty="0" smtClean="0"/>
              <a:t>street game, because their parents are afraid to let them out. And the children themselves do not want to play. British Children's Society confirms that the children began to play much less. The main reason for that </a:t>
            </a:r>
            <a:r>
              <a:rPr lang="en-US" sz="2000" dirty="0" smtClean="0"/>
              <a:t>is the </a:t>
            </a:r>
            <a:r>
              <a:rPr lang="en-US" sz="2000" dirty="0" smtClean="0"/>
              <a:t>fear: they are afraid of ridicule, bullying by other children and truly ubiquitous cars. Parents are worried that strangers may adhere to children. People do not like dirty playgrounds. Playing in the street is replaced by care services for children (childcare), </a:t>
            </a:r>
            <a:r>
              <a:rPr lang="en-US" sz="2000" dirty="0" smtClean="0"/>
              <a:t>where </a:t>
            </a:r>
            <a:r>
              <a:rPr lang="en-US" sz="2000" dirty="0" smtClean="0"/>
              <a:t>adults come to play with children</a:t>
            </a:r>
            <a:r>
              <a:rPr lang="en-US" sz="2000" dirty="0" smtClean="0"/>
              <a:t>. </a:t>
            </a:r>
            <a:r>
              <a:rPr lang="en-US" sz="2000" dirty="0" smtClean="0"/>
              <a:t>English national outdoor games for schools can be </a:t>
            </a:r>
            <a:r>
              <a:rPr lang="en-US" sz="2000" dirty="0" smtClean="0"/>
              <a:t>successfully </a:t>
            </a:r>
            <a:r>
              <a:rPr lang="en-US" sz="2000" dirty="0" smtClean="0"/>
              <a:t>used for the </a:t>
            </a:r>
            <a:r>
              <a:rPr lang="en-US" sz="2000" dirty="0" smtClean="0"/>
              <a:t>study </a:t>
            </a:r>
            <a:r>
              <a:rPr lang="en-US" sz="2000" dirty="0" smtClean="0"/>
              <a:t>of certain words in the English language</a:t>
            </a:r>
            <a:r>
              <a:rPr lang="en-US" sz="2000" dirty="0" smtClean="0"/>
              <a:t>.</a:t>
            </a:r>
          </a:p>
          <a:p>
            <a:pPr algn="r">
              <a:buNone/>
            </a:pPr>
            <a:endParaRPr lang="en-US" sz="2000" dirty="0" smtClean="0"/>
          </a:p>
          <a:p>
            <a:pPr algn="r">
              <a:buNone/>
            </a:pPr>
            <a:endParaRPr lang="ru-RU" sz="20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xit" presetSubtype="16" fill="hold" nodeType="clickEffect">
                                  <p:stCondLst>
                                    <p:cond delay="0"/>
                                  </p:stCondLst>
                                  <p:childTnLst>
                                    <p:animEffect transition="out" filter="diamond(in)">
                                      <p:cBhvr>
                                        <p:cTn id="6" dur="2000"/>
                                        <p:tgtEl>
                                          <p:spTgt spid="4"/>
                                        </p:tgtEl>
                                      </p:cBhvr>
                                    </p:animEffect>
                                    <p:set>
                                      <p:cBhvr>
                                        <p:cTn id="7"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548680"/>
            <a:ext cx="6995120" cy="722344"/>
          </a:xfrm>
        </p:spPr>
        <p:txBody>
          <a:bodyPr>
            <a:normAutofit fontScale="90000"/>
          </a:bodyPr>
          <a:lstStyle/>
          <a:p>
            <a:r>
              <a:rPr lang="en-US" dirty="0" smtClean="0"/>
              <a:t>English games for children</a:t>
            </a:r>
            <a:endParaRPr lang="ru-RU" dirty="0"/>
          </a:p>
        </p:txBody>
      </p:sp>
      <p:sp>
        <p:nvSpPr>
          <p:cNvPr id="3" name="Содержимое 2"/>
          <p:cNvSpPr>
            <a:spLocks noGrp="1"/>
          </p:cNvSpPr>
          <p:nvPr>
            <p:ph idx="1"/>
          </p:nvPr>
        </p:nvSpPr>
        <p:spPr>
          <a:xfrm>
            <a:off x="0" y="1196752"/>
            <a:ext cx="6696744" cy="4464496"/>
          </a:xfrm>
        </p:spPr>
        <p:txBody>
          <a:bodyPr>
            <a:normAutofit fontScale="92500" lnSpcReduction="10000"/>
          </a:bodyPr>
          <a:lstStyle/>
          <a:p>
            <a:pPr>
              <a:buNone/>
            </a:pPr>
            <a:r>
              <a:rPr lang="en-US" sz="2000" dirty="0" smtClean="0"/>
              <a:t>"</a:t>
            </a:r>
            <a:r>
              <a:rPr lang="en-US" sz="2000" dirty="0" smtClean="0"/>
              <a:t>Receive Gift"</a:t>
            </a:r>
          </a:p>
          <a:p>
            <a:pPr>
              <a:buNone/>
            </a:pPr>
            <a:r>
              <a:rPr lang="en-US" sz="2000" dirty="0" smtClean="0"/>
              <a:t>This fun </a:t>
            </a:r>
            <a:r>
              <a:rPr lang="en-US" sz="2000" dirty="0" smtClean="0"/>
              <a:t>is </a:t>
            </a:r>
            <a:r>
              <a:rPr lang="en-US" sz="2000" dirty="0" smtClean="0"/>
              <a:t>very popular, especially during the celebration of the birth. Gift in bright packaging </a:t>
            </a:r>
            <a:r>
              <a:rPr lang="en-US" sz="2000" dirty="0" smtClean="0"/>
              <a:t>is passed by the </a:t>
            </a:r>
            <a:r>
              <a:rPr lang="en-US" sz="2000" dirty="0" smtClean="0"/>
              <a:t>music.</a:t>
            </a:r>
          </a:p>
          <a:p>
            <a:pPr>
              <a:buNone/>
            </a:pPr>
            <a:r>
              <a:rPr lang="en-US" sz="2000" dirty="0" smtClean="0"/>
              <a:t>Number of players: five and more, from 4 years of age and older.</a:t>
            </a:r>
          </a:p>
          <a:p>
            <a:pPr>
              <a:buNone/>
            </a:pPr>
            <a:r>
              <a:rPr lang="en-US" sz="2000" dirty="0" smtClean="0"/>
              <a:t>What is needed: a surprise gift, colored paper, music.</a:t>
            </a:r>
          </a:p>
          <a:p>
            <a:pPr>
              <a:buNone/>
            </a:pPr>
            <a:r>
              <a:rPr lang="en-US" sz="2000" dirty="0" smtClean="0"/>
              <a:t>How to play: fun toys, pack several layers of paper of different colors, seat the children in a circle, and turn on the music. Gift is passed around as long as the master does not turn off the sound. A child in the hands of which turned out to be a surprise, removes the first layer of paper. The game continues as long as the package is removed completely. The gift goes to the winner, and the circle allowed new souvenir. Adults should make sure that the gifts were presented to all players.</a:t>
            </a:r>
            <a:endParaRPr lang="ru-RU" sz="2000" dirty="0"/>
          </a:p>
        </p:txBody>
      </p:sp>
      <p:pic>
        <p:nvPicPr>
          <p:cNvPr id="30722" name="Picture 2" descr="Детские игры народов мира - Великобритания"/>
          <p:cNvPicPr>
            <a:picLocks noChangeAspect="1" noChangeArrowheads="1"/>
          </p:cNvPicPr>
          <p:nvPr/>
        </p:nvPicPr>
        <p:blipFill>
          <a:blip r:embed="rId2" r:link="rId3" cstate="print"/>
          <a:srcRect/>
          <a:stretch>
            <a:fillRect/>
          </a:stretch>
        </p:blipFill>
        <p:spPr bwMode="auto">
          <a:xfrm>
            <a:off x="6516235" y="1755745"/>
            <a:ext cx="2627765" cy="1961287"/>
          </a:xfrm>
          <a:prstGeom prst="rect">
            <a:avLst/>
          </a:prstGeom>
          <a:noFill/>
          <a:ln w="9525">
            <a:noFill/>
            <a:miter lim="800000"/>
            <a:headEnd/>
            <a:tailEnd/>
          </a:ln>
        </p:spPr>
      </p:pic>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072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664" y="332656"/>
            <a:ext cx="5987008" cy="794352"/>
          </a:xfrm>
        </p:spPr>
        <p:txBody>
          <a:bodyPr>
            <a:normAutofit fontScale="90000"/>
          </a:bodyPr>
          <a:lstStyle/>
          <a:p>
            <a:r>
              <a:rPr lang="en-US" dirty="0" smtClean="0"/>
              <a:t>English games for adults </a:t>
            </a:r>
            <a:endParaRPr lang="ru-RU" dirty="0"/>
          </a:p>
        </p:txBody>
      </p:sp>
      <p:sp>
        <p:nvSpPr>
          <p:cNvPr id="3" name="Содержимое 2"/>
          <p:cNvSpPr>
            <a:spLocks noGrp="1"/>
          </p:cNvSpPr>
          <p:nvPr>
            <p:ph idx="1"/>
          </p:nvPr>
        </p:nvSpPr>
        <p:spPr>
          <a:xfrm>
            <a:off x="457200" y="1052736"/>
            <a:ext cx="8507288" cy="5271864"/>
          </a:xfrm>
        </p:spPr>
        <p:txBody>
          <a:bodyPr/>
          <a:lstStyle/>
          <a:p>
            <a:pPr>
              <a:buNone/>
            </a:pPr>
            <a:r>
              <a:rPr lang="en-US" dirty="0" smtClean="0"/>
              <a:t>"</a:t>
            </a:r>
            <a:r>
              <a:rPr lang="en-US" sz="2000" dirty="0" smtClean="0"/>
              <a:t>Sea - ground" (Sea-Land)</a:t>
            </a:r>
          </a:p>
          <a:p>
            <a:pPr>
              <a:buNone/>
            </a:pPr>
            <a:r>
              <a:rPr lang="en-US" sz="2000" dirty="0" smtClean="0"/>
              <a:t>Number of </a:t>
            </a:r>
            <a:r>
              <a:rPr lang="en-US" sz="2000" dirty="0" smtClean="0"/>
              <a:t>players at least </a:t>
            </a:r>
            <a:r>
              <a:rPr lang="en-US" sz="2000" dirty="0" smtClean="0"/>
              <a:t>2.</a:t>
            </a:r>
          </a:p>
          <a:p>
            <a:pPr>
              <a:buNone/>
            </a:pPr>
            <a:r>
              <a:rPr lang="en-US" sz="2000" dirty="0" smtClean="0"/>
              <a:t>Action: Draw a chalk circle. "The Sea" - is the center of the circle, the "land" - outside the circle.</a:t>
            </a:r>
          </a:p>
          <a:p>
            <a:pPr>
              <a:buNone/>
            </a:pPr>
            <a:r>
              <a:rPr lang="en-US" sz="2000" dirty="0" smtClean="0"/>
              <a:t>Presenter gives the team:</a:t>
            </a:r>
          </a:p>
          <a:p>
            <a:pPr>
              <a:buNone/>
            </a:pPr>
            <a:r>
              <a:rPr lang="en-US" sz="2000" dirty="0" smtClean="0"/>
              <a:t>- Sea! (All jump into the circle.)</a:t>
            </a:r>
          </a:p>
          <a:p>
            <a:pPr>
              <a:buNone/>
            </a:pPr>
            <a:r>
              <a:rPr lang="en-US" sz="2000" dirty="0" smtClean="0"/>
              <a:t>- Ground! (All jump out of the circle.)</a:t>
            </a:r>
          </a:p>
          <a:p>
            <a:pPr>
              <a:buNone/>
            </a:pPr>
            <a:r>
              <a:rPr lang="en-US" sz="2000" dirty="0" smtClean="0"/>
              <a:t>Traced a circle - is the sea. Around him - the earth. At the command of driving «Sea!» The players should quickly drop into the circle. According to the team: «! Ground» - jump </a:t>
            </a:r>
            <a:r>
              <a:rPr lang="en-US" sz="2000" dirty="0" smtClean="0"/>
              <a:t>ashore.</a:t>
            </a:r>
          </a:p>
          <a:p>
            <a:pPr>
              <a:buNone/>
            </a:pPr>
            <a:r>
              <a:rPr lang="en-US" sz="2000" dirty="0" smtClean="0"/>
              <a:t> </a:t>
            </a:r>
            <a:r>
              <a:rPr lang="en-US" sz="2000" dirty="0" smtClean="0"/>
              <a:t>Whoever did it last </a:t>
            </a:r>
            <a:r>
              <a:rPr lang="en-US" sz="2000" dirty="0" smtClean="0"/>
              <a:t>– Eliminated.</a:t>
            </a:r>
            <a:endParaRPr lang="ru-RU" sz="2000" dirty="0"/>
          </a:p>
        </p:txBody>
      </p:sp>
      <p:pic>
        <p:nvPicPr>
          <p:cNvPr id="4" name="Рисунок 3" descr="detsad-139617-1442951986.jpg"/>
          <p:cNvPicPr>
            <a:picLocks noChangeAspect="1"/>
          </p:cNvPicPr>
          <p:nvPr/>
        </p:nvPicPr>
        <p:blipFill>
          <a:blip r:embed="rId2" cstate="print"/>
          <a:stretch>
            <a:fillRect/>
          </a:stretch>
        </p:blipFill>
        <p:spPr>
          <a:xfrm>
            <a:off x="5580112" y="4349586"/>
            <a:ext cx="3347864" cy="2508414"/>
          </a:xfrm>
          <a:prstGeom prst="rect">
            <a:avLst/>
          </a:prstGeom>
        </p:spPr>
      </p:pic>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path" presetSubtype="0" accel="50000" decel="50000" fill="hold" nodeType="clickEffect">
                                  <p:stCondLst>
                                    <p:cond delay="0"/>
                                  </p:stCondLst>
                                  <p:childTnLst>
                                    <p:animMotion origin="layout" path="M 0 0 L 0.25 -0.25 E" pathEditMode="relative" ptsTypes="">
                                      <p:cBhvr>
                                        <p:cTn id="6"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87824" y="692696"/>
            <a:ext cx="3610744" cy="794352"/>
          </a:xfrm>
        </p:spPr>
        <p:txBody>
          <a:bodyPr>
            <a:normAutofit fontScale="90000"/>
          </a:bodyPr>
          <a:lstStyle/>
          <a:p>
            <a:r>
              <a:rPr lang="en-US" dirty="0" smtClean="0"/>
              <a:t>Bibliography</a:t>
            </a:r>
            <a:endParaRPr lang="ru-RU" dirty="0"/>
          </a:p>
        </p:txBody>
      </p:sp>
      <p:sp>
        <p:nvSpPr>
          <p:cNvPr id="3" name="Содержимое 2"/>
          <p:cNvSpPr>
            <a:spLocks noGrp="1"/>
          </p:cNvSpPr>
          <p:nvPr>
            <p:ph idx="1"/>
          </p:nvPr>
        </p:nvSpPr>
        <p:spPr>
          <a:xfrm>
            <a:off x="457200" y="1935480"/>
            <a:ext cx="8291264" cy="4661872"/>
          </a:xfrm>
        </p:spPr>
        <p:txBody>
          <a:bodyPr>
            <a:normAutofit fontScale="85000" lnSpcReduction="20000"/>
          </a:bodyPr>
          <a:lstStyle/>
          <a:p>
            <a:pPr lvl="0"/>
            <a:r>
              <a:rPr lang="ru-RU" dirty="0" err="1" smtClean="0"/>
              <a:t>Кенеман</a:t>
            </a:r>
            <a:r>
              <a:rPr lang="ru-RU" dirty="0" smtClean="0"/>
              <a:t> А. В. Детские подвижные игры народов СССР</a:t>
            </a:r>
          </a:p>
          <a:p>
            <a:pPr lvl="0"/>
            <a:r>
              <a:rPr lang="ru-RU" dirty="0" smtClean="0"/>
              <a:t>Кудрявцев В. Ф. Народная подвижная игра как источник духовного и физического роста в дошкольном возрасте. // Дошкольное воспитание. 1998, № 11.</a:t>
            </a:r>
          </a:p>
          <a:p>
            <a:pPr lvl="0"/>
            <a:r>
              <a:rPr lang="ru-RU" dirty="0" smtClean="0"/>
              <a:t>Литвинова И. Н. Детские народные подвижные игры. М., 1995</a:t>
            </a:r>
          </a:p>
          <a:p>
            <a:pPr lvl="0"/>
            <a:r>
              <a:rPr lang="ru-RU" dirty="0" smtClean="0"/>
              <a:t>http://</a:t>
            </a:r>
            <a:r>
              <a:rPr lang="ru-RU" dirty="0" smtClean="0">
                <a:hlinkClick r:id="rId2"/>
              </a:rPr>
              <a:t>veselajashkola.ru/igry-onlajn/narodnye-podvizhnye-igry/</a:t>
            </a:r>
            <a:endParaRPr lang="ru-RU" dirty="0" smtClean="0"/>
          </a:p>
          <a:p>
            <a:pPr lvl="0"/>
            <a:r>
              <a:rPr lang="ru-RU" dirty="0" smtClean="0"/>
              <a:t>Уличные подвижные игры - http: // </a:t>
            </a:r>
            <a:r>
              <a:rPr lang="ru-RU" dirty="0" err="1" smtClean="0">
                <a:hlinkClick r:id="rId3"/>
              </a:rPr>
              <a:t>www.streetplay.come</a:t>
            </a:r>
            <a:endParaRPr lang="ru-RU" dirty="0" smtClean="0"/>
          </a:p>
          <a:p>
            <a:pPr lvl="0"/>
            <a:r>
              <a:rPr lang="ru-RU" dirty="0" err="1" smtClean="0"/>
              <a:t>Streetgames</a:t>
            </a:r>
            <a:r>
              <a:rPr lang="ru-RU" dirty="0" smtClean="0"/>
              <a:t> – уличные игры. Сайт для детей и их родителей - http: // </a:t>
            </a:r>
            <a:r>
              <a:rPr lang="ru-RU" dirty="0" err="1" smtClean="0">
                <a:hlinkClick r:id="rId4"/>
              </a:rPr>
              <a:t>www.streetgames.co.uk</a:t>
            </a:r>
            <a:r>
              <a:rPr lang="ru-RU" dirty="0" smtClean="0">
                <a:hlinkClick r:id="rId4"/>
              </a:rPr>
              <a:t>/</a:t>
            </a:r>
            <a:endParaRPr lang="ru-RU" dirty="0" smtClean="0"/>
          </a:p>
          <a:p>
            <a:pPr lvl="0"/>
            <a:r>
              <a:rPr lang="ru-RU" dirty="0" err="1" smtClean="0"/>
              <a:t>Street</a:t>
            </a:r>
            <a:r>
              <a:rPr lang="ru-RU" dirty="0" smtClean="0"/>
              <a:t> </a:t>
            </a:r>
            <a:r>
              <a:rPr lang="ru-RU" dirty="0" err="1" smtClean="0"/>
              <a:t>game</a:t>
            </a:r>
            <a:r>
              <a:rPr lang="ru-RU" dirty="0" smtClean="0"/>
              <a:t>- статья из </a:t>
            </a:r>
            <a:r>
              <a:rPr lang="ru-RU" dirty="0" err="1" smtClean="0"/>
              <a:t>Википедии</a:t>
            </a:r>
            <a:r>
              <a:rPr lang="ru-RU" dirty="0" smtClean="0"/>
              <a:t> с  описанием игр и правил.</a:t>
            </a:r>
          </a:p>
          <a:p>
            <a:pPr lvl="0"/>
            <a:r>
              <a:rPr lang="ru-RU" dirty="0" err="1" smtClean="0"/>
              <a:t>Party-games</a:t>
            </a:r>
            <a:r>
              <a:rPr lang="ru-RU" dirty="0" smtClean="0"/>
              <a:t> - групповые игры для взрослых и детей - http: //</a:t>
            </a:r>
            <a:r>
              <a:rPr lang="ru-RU" dirty="0" err="1" smtClean="0"/>
              <a:t>party-games.zaural.ru</a:t>
            </a:r>
            <a:r>
              <a:rPr lang="ru-RU" dirty="0" smtClean="0"/>
              <a:t>/</a:t>
            </a:r>
            <a:r>
              <a:rPr lang="ru-RU" dirty="0" err="1" smtClean="0"/>
              <a:t>party-games.htm</a:t>
            </a:r>
            <a:endParaRPr lang="ru-RU" dirty="0" smtClean="0"/>
          </a:p>
          <a:p>
            <a:pPr lvl="0"/>
            <a:r>
              <a:rPr lang="ru-RU" dirty="0" err="1" smtClean="0"/>
              <a:t>Games</a:t>
            </a:r>
            <a:r>
              <a:rPr lang="ru-RU" dirty="0" smtClean="0"/>
              <a:t> </a:t>
            </a:r>
            <a:r>
              <a:rPr lang="ru-RU" dirty="0" err="1" smtClean="0"/>
              <a:t>kids</a:t>
            </a:r>
            <a:r>
              <a:rPr lang="ru-RU" dirty="0" smtClean="0"/>
              <a:t> – игры для детей - http: //</a:t>
            </a:r>
            <a:r>
              <a:rPr lang="ru-RU" dirty="0" err="1" smtClean="0"/>
              <a:t>gameskidsplay.net</a:t>
            </a:r>
            <a:r>
              <a:rPr lang="ru-RU" dirty="0" smtClean="0"/>
              <a:t>/</a:t>
            </a:r>
          </a:p>
          <a:p>
            <a:pPr>
              <a:buNone/>
            </a:pPr>
            <a:endParaRPr lang="ru-RU" dirty="0"/>
          </a:p>
        </p:txBody>
      </p:sp>
      <p:sp>
        <p:nvSpPr>
          <p:cNvPr id="4" name="Выгнутая влево стрелка 3"/>
          <p:cNvSpPr/>
          <p:nvPr/>
        </p:nvSpPr>
        <p:spPr>
          <a:xfrm>
            <a:off x="1043608" y="620688"/>
            <a:ext cx="1152128" cy="115212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5" name="Выгнутая вправо стрелка 4"/>
          <p:cNvSpPr/>
          <p:nvPr/>
        </p:nvSpPr>
        <p:spPr>
          <a:xfrm>
            <a:off x="6444208" y="620688"/>
            <a:ext cx="936104" cy="122413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154</TotalTime>
  <Words>1043</Words>
  <Application>Microsoft Office PowerPoint</Application>
  <PresentationFormat>Экран (4:3)</PresentationFormat>
  <Paragraphs>65</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Поток</vt:lpstr>
      <vt:lpstr>Traditional games of Russia and England</vt:lpstr>
      <vt:lpstr>Traditional games</vt:lpstr>
      <vt:lpstr>Russian traditional games</vt:lpstr>
      <vt:lpstr>The games for children</vt:lpstr>
      <vt:lpstr>The games for adults</vt:lpstr>
      <vt:lpstr>English traditional games</vt:lpstr>
      <vt:lpstr>English games for children</vt:lpstr>
      <vt:lpstr>English games for adults </vt:lpstr>
      <vt:lpstr>Bibliography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Traditional games of Russia and England</dc:title>
  <dc:creator>Dasha</dc:creator>
  <cp:lastModifiedBy>Dasha</cp:lastModifiedBy>
  <cp:revision>17</cp:revision>
  <dcterms:created xsi:type="dcterms:W3CDTF">2017-02-24T12:34:45Z</dcterms:created>
  <dcterms:modified xsi:type="dcterms:W3CDTF">2017-02-24T15:08:57Z</dcterms:modified>
</cp:coreProperties>
</file>