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2" r:id="rId4"/>
    <p:sldId id="263" r:id="rId5"/>
    <p:sldId id="269" r:id="rId6"/>
    <p:sldId id="260" r:id="rId7"/>
    <p:sldId id="261" r:id="rId8"/>
    <p:sldId id="270" r:id="rId9"/>
    <p:sldId id="266" r:id="rId10"/>
    <p:sldId id="267" r:id="rId11"/>
    <p:sldId id="271" r:id="rId12"/>
    <p:sldId id="264" r:id="rId13"/>
    <p:sldId id="265" r:id="rId14"/>
    <p:sldId id="272"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1D3"/>
    <a:srgbClr val="E43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DA02FE-DEE6-44A3-8D96-97000B3C27F4}"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DA02FE-DEE6-44A3-8D96-97000B3C27F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19DA02FE-DEE6-44A3-8D96-97000B3C27F4}"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19DA02FE-DEE6-44A3-8D96-97000B3C27F4}" type="slidenum">
              <a:rPr lang="ru-RU" smtClean="0"/>
              <a:pPr/>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DA02FE-DEE6-44A3-8D96-97000B3C27F4}"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8F342E27-E6A9-40E4-ADBA-913F7235BD94}" type="datetimeFigureOut">
              <a:rPr lang="ru-RU" smtClean="0"/>
              <a:pPr/>
              <a:t>22.02.2017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DA02FE-DEE6-44A3-8D96-97000B3C27F4}"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19DA02FE-DEE6-44A3-8D96-97000B3C27F4}"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19DA02FE-DEE6-44A3-8D96-97000B3C27F4}"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9DA02FE-DEE6-44A3-8D96-97000B3C27F4}"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9DA02FE-DEE6-44A3-8D96-97000B3C27F4}"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8F342E27-E6A9-40E4-ADBA-913F7235BD94}" type="datetimeFigureOut">
              <a:rPr lang="ru-RU" smtClean="0"/>
              <a:pPr/>
              <a:t>22.02.2017</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19DA02FE-DEE6-44A3-8D96-97000B3C27F4}"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8F342E27-E6A9-40E4-ADBA-913F7235BD94}" type="datetimeFigureOut">
              <a:rPr lang="ru-RU" smtClean="0"/>
              <a:pPr/>
              <a:t>22.02.2017</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F342E27-E6A9-40E4-ADBA-913F7235BD94}" type="datetimeFigureOut">
              <a:rPr lang="ru-RU" smtClean="0"/>
              <a:pPr/>
              <a:t>22.02.2017</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9DA02FE-DEE6-44A3-8D96-97000B3C27F4}"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earnenglish.de/" TargetMode="External"/><Relationship Id="rId2" Type="http://schemas.openxmlformats.org/officeDocument/2006/relationships/hyperlink" Target="http://www.alleng.ru/" TargetMode="External"/><Relationship Id="rId1" Type="http://schemas.openxmlformats.org/officeDocument/2006/relationships/slideLayout" Target="../slideLayouts/slideLayout2.xml"/><Relationship Id="rId4" Type="http://schemas.openxmlformats.org/officeDocument/2006/relationships/hyperlink" Target="http://www.histir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072" y="5309980"/>
            <a:ext cx="3600400" cy="923330"/>
          </a:xfrm>
          <a:prstGeom prst="rect">
            <a:avLst/>
          </a:prstGeom>
          <a:noFill/>
        </p:spPr>
        <p:txBody>
          <a:bodyPr wrap="square" rtlCol="0">
            <a:spAutoFit/>
          </a:bodyPr>
          <a:lstStyle/>
          <a:p>
            <a:r>
              <a:rPr lang="ru-RU" dirty="0" smtClean="0"/>
              <a:t>Работу выполнила ученица</a:t>
            </a:r>
          </a:p>
          <a:p>
            <a:r>
              <a:rPr lang="ru-RU" dirty="0" smtClean="0"/>
              <a:t>4б класса школы №33 г. Томска Исмагилова Юлия</a:t>
            </a:r>
            <a:endParaRPr lang="ru-RU" dirty="0"/>
          </a:p>
        </p:txBody>
      </p:sp>
      <p:pic>
        <p:nvPicPr>
          <p:cNvPr id="2050" name="Picture 2" descr="D:\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708919"/>
            <a:ext cx="3456384" cy="230425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199542_6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1933" y="2708919"/>
            <a:ext cx="3306884" cy="23722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187624" y="548680"/>
            <a:ext cx="6768752" cy="1323439"/>
          </a:xfrm>
          <a:prstGeom prst="rect">
            <a:avLst/>
          </a:prstGeom>
          <a:noFill/>
        </p:spPr>
        <p:txBody>
          <a:bodyPr wrap="square" rtlCol="0">
            <a:spAutoFit/>
          </a:bodyPr>
          <a:lstStyle/>
          <a:p>
            <a:pPr algn="ctr"/>
            <a:r>
              <a:rPr lang="en-US" sz="4000" b="1" dirty="0" smtClean="0">
                <a:solidFill>
                  <a:srgbClr val="00B050"/>
                </a:solidFill>
                <a:latin typeface="Arial Rounded MT Bold" pitchFamily="34" charset="0"/>
              </a:rPr>
              <a:t>Ancient Russian and English holidays</a:t>
            </a:r>
            <a:endParaRPr lang="ru-RU" sz="4000" b="1" dirty="0">
              <a:solidFill>
                <a:srgbClr val="00B050"/>
              </a:solidFill>
            </a:endParaRPr>
          </a:p>
        </p:txBody>
      </p:sp>
    </p:spTree>
    <p:extLst>
      <p:ext uri="{BB962C8B-B14F-4D97-AF65-F5344CB8AC3E}">
        <p14:creationId xmlns:p14="http://schemas.microsoft.com/office/powerpoint/2010/main" xmlns="" val="41914044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dirty="0" err="1" smtClean="0">
                <a:solidFill>
                  <a:srgbClr val="00B050"/>
                </a:solidFill>
              </a:rPr>
              <a:t>Agrafena</a:t>
            </a:r>
            <a:r>
              <a:rPr lang="en-US" sz="4000" b="1" dirty="0" smtClean="0">
                <a:solidFill>
                  <a:srgbClr val="00B050"/>
                </a:solidFill>
              </a:rPr>
              <a:t> </a:t>
            </a:r>
            <a:r>
              <a:rPr lang="en-US" sz="4000" b="1" dirty="0" err="1" smtClean="0">
                <a:solidFill>
                  <a:srgbClr val="00B050"/>
                </a:solidFill>
              </a:rPr>
              <a:t>Kupalnitsa</a:t>
            </a:r>
            <a:endParaRPr lang="ru-RU" sz="4000" b="1" dirty="0">
              <a:solidFill>
                <a:srgbClr val="00B050"/>
              </a:solidFill>
            </a:endParaRPr>
          </a:p>
        </p:txBody>
      </p:sp>
      <p:pic>
        <p:nvPicPr>
          <p:cNvPr id="2050" name="Picture 2" descr="D:\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84784"/>
            <a:ext cx="3636847" cy="2724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999167" y="1619508"/>
            <a:ext cx="4896544" cy="2031325"/>
          </a:xfrm>
          <a:prstGeom prst="rect">
            <a:avLst/>
          </a:prstGeom>
          <a:noFill/>
        </p:spPr>
        <p:txBody>
          <a:bodyPr wrap="square" rtlCol="0">
            <a:spAutoFit/>
          </a:bodyPr>
          <a:lstStyle/>
          <a:p>
            <a:pPr algn="just"/>
            <a:r>
              <a:rPr lang="en-US" dirty="0" smtClean="0"/>
              <a:t>This holiday the Slavs associated with water and celebrated it on the eve of St. John the Baptist.</a:t>
            </a:r>
          </a:p>
          <a:p>
            <a:pPr algn="just"/>
            <a:r>
              <a:rPr lang="en-US" dirty="0" smtClean="0"/>
              <a:t>  On this day men prepare</a:t>
            </a:r>
            <a:r>
              <a:rPr lang="ru-RU" dirty="0" smtClean="0"/>
              <a:t> </a:t>
            </a:r>
            <a:r>
              <a:rPr lang="en-US" dirty="0" smtClean="0"/>
              <a:t>the brooms and make them from different trees, and</a:t>
            </a:r>
          </a:p>
          <a:p>
            <a:pPr algn="just"/>
            <a:r>
              <a:rPr lang="en-US" dirty="0" smtClean="0"/>
              <a:t>some make brooms mixed, such as birch and rowan currant</a:t>
            </a:r>
            <a:r>
              <a:rPr lang="ru-RU" dirty="0" smtClean="0"/>
              <a:t>.</a:t>
            </a:r>
            <a:endParaRPr lang="ru-RU" dirty="0"/>
          </a:p>
        </p:txBody>
      </p:sp>
    </p:spTree>
    <p:extLst>
      <p:ext uri="{BB962C8B-B14F-4D97-AF65-F5344CB8AC3E}">
        <p14:creationId xmlns:p14="http://schemas.microsoft.com/office/powerpoint/2010/main" xmlns="" val="20500385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smtClean="0">
                <a:solidFill>
                  <a:srgbClr val="7C41D3"/>
                </a:solidFill>
              </a:rPr>
              <a:t>Summer solstice</a:t>
            </a:r>
            <a:endParaRPr lang="ru-RU" sz="4800" b="1" dirty="0">
              <a:solidFill>
                <a:srgbClr val="7C41D3"/>
              </a:solidFill>
            </a:endParaRPr>
          </a:p>
        </p:txBody>
      </p:sp>
      <p:pic>
        <p:nvPicPr>
          <p:cNvPr id="4" name="Содержимое 3" descr="камни2.jpg"/>
          <p:cNvPicPr>
            <a:picLocks noGrp="1" noChangeAspect="1"/>
          </p:cNvPicPr>
          <p:nvPr>
            <p:ph sz="quarter" idx="1"/>
          </p:nvPr>
        </p:nvPicPr>
        <p:blipFill>
          <a:blip r:embed="rId2" cstate="print"/>
          <a:stretch>
            <a:fillRect/>
          </a:stretch>
        </p:blipFill>
        <p:spPr>
          <a:xfrm>
            <a:off x="5508104" y="1484784"/>
            <a:ext cx="3326879" cy="2318171"/>
          </a:xfrm>
        </p:spPr>
      </p:pic>
      <p:sp>
        <p:nvSpPr>
          <p:cNvPr id="5" name="TextBox 4"/>
          <p:cNvSpPr txBox="1"/>
          <p:nvPr/>
        </p:nvSpPr>
        <p:spPr>
          <a:xfrm>
            <a:off x="539552" y="2924944"/>
            <a:ext cx="4824536" cy="3139321"/>
          </a:xfrm>
          <a:prstGeom prst="rect">
            <a:avLst/>
          </a:prstGeom>
          <a:noFill/>
        </p:spPr>
        <p:txBody>
          <a:bodyPr wrap="square" rtlCol="0">
            <a:spAutoFit/>
          </a:bodyPr>
          <a:lstStyle/>
          <a:p>
            <a:r>
              <a:rPr lang="en-US" dirty="0" smtClean="0"/>
              <a:t>For many bygone civilizations, the summer solstice—the longest day of the year—was endowed with great significance. People celebrated this special day, which falls in June in the northern hemisphere and is also known as midsummer, with festivals, celebrations and other observances, some of which still survive or have experienced a revival in modern times</a:t>
            </a:r>
            <a:r>
              <a:rPr lang="en-US" b="1" dirty="0" smtClean="0"/>
              <a:t>.</a:t>
            </a:r>
          </a:p>
          <a:p>
            <a:r>
              <a:rPr lang="en-US" dirty="0" smtClean="0"/>
              <a:t/>
            </a:r>
            <a:br>
              <a:rPr lang="en-US" dirty="0" smtClean="0"/>
            </a:br>
            <a:endParaRPr lang="ru-RU"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400" b="1" dirty="0" smtClean="0">
                <a:solidFill>
                  <a:srgbClr val="FFC000"/>
                </a:solidFill>
              </a:rPr>
              <a:t>Autumn holidays</a:t>
            </a:r>
            <a:endParaRPr lang="ru-RU" sz="4400" b="1" dirty="0">
              <a:solidFill>
                <a:srgbClr val="FFC000"/>
              </a:solidFill>
            </a:endParaRPr>
          </a:p>
        </p:txBody>
      </p:sp>
      <p:pic>
        <p:nvPicPr>
          <p:cNvPr id="2051" name="Picture 3" descr="D:\57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1521" y="1410671"/>
            <a:ext cx="2510036" cy="205931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300192" y="3500251"/>
            <a:ext cx="1584176" cy="646331"/>
          </a:xfrm>
          <a:prstGeom prst="rect">
            <a:avLst/>
          </a:prstGeom>
          <a:noFill/>
        </p:spPr>
        <p:txBody>
          <a:bodyPr wrap="square" rtlCol="0">
            <a:spAutoFit/>
          </a:bodyPr>
          <a:lstStyle/>
          <a:p>
            <a:r>
              <a:rPr lang="en-US" dirty="0" err="1" smtClean="0"/>
              <a:t>Rodogosh</a:t>
            </a:r>
            <a:r>
              <a:rPr lang="en-US" dirty="0" smtClean="0"/>
              <a:t>’</a:t>
            </a:r>
          </a:p>
          <a:p>
            <a:r>
              <a:rPr lang="en-US" dirty="0" smtClean="0"/>
              <a:t>(</a:t>
            </a:r>
            <a:r>
              <a:rPr lang="ru-RU" dirty="0" err="1" smtClean="0"/>
              <a:t>Родогощь</a:t>
            </a:r>
            <a:r>
              <a:rPr lang="en-US" dirty="0" smtClean="0"/>
              <a:t>)</a:t>
            </a:r>
            <a:endParaRPr lang="ru-RU" dirty="0"/>
          </a:p>
        </p:txBody>
      </p:sp>
      <p:pic>
        <p:nvPicPr>
          <p:cNvPr id="2052" name="Picture 4" descr="D:\675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4077072"/>
            <a:ext cx="2232248" cy="186863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59632" y="5877272"/>
            <a:ext cx="1944216" cy="646331"/>
          </a:xfrm>
          <a:prstGeom prst="rect">
            <a:avLst/>
          </a:prstGeom>
          <a:noFill/>
        </p:spPr>
        <p:txBody>
          <a:bodyPr wrap="square" rtlCol="0">
            <a:spAutoFit/>
          </a:bodyPr>
          <a:lstStyle/>
          <a:p>
            <a:pPr algn="ctr"/>
            <a:r>
              <a:rPr lang="en-US" dirty="0" err="1" smtClean="0"/>
              <a:t>Virgiv’s</a:t>
            </a:r>
            <a:r>
              <a:rPr lang="en-US" dirty="0" smtClean="0"/>
              <a:t> mantel</a:t>
            </a:r>
          </a:p>
          <a:p>
            <a:pPr algn="ctr"/>
            <a:r>
              <a:rPr lang="en-US" dirty="0" smtClean="0"/>
              <a:t>(</a:t>
            </a:r>
            <a:r>
              <a:rPr lang="ru-RU" dirty="0" smtClean="0"/>
              <a:t>Покров</a:t>
            </a:r>
            <a:r>
              <a:rPr lang="en-US" dirty="0" smtClean="0"/>
              <a:t>)</a:t>
            </a:r>
            <a:endParaRPr lang="ru-RU" dirty="0"/>
          </a:p>
        </p:txBody>
      </p:sp>
      <p:pic>
        <p:nvPicPr>
          <p:cNvPr id="11" name="Рисунок 10" descr="3.jpg"/>
          <p:cNvPicPr>
            <a:picLocks noChangeAspect="1"/>
          </p:cNvPicPr>
          <p:nvPr/>
        </p:nvPicPr>
        <p:blipFill>
          <a:blip r:embed="rId4" cstate="print"/>
          <a:stretch>
            <a:fillRect/>
          </a:stretch>
        </p:blipFill>
        <p:spPr>
          <a:xfrm>
            <a:off x="899592" y="1484784"/>
            <a:ext cx="2887216" cy="1924811"/>
          </a:xfrm>
          <a:prstGeom prst="rect">
            <a:avLst/>
          </a:prstGeom>
        </p:spPr>
      </p:pic>
      <p:pic>
        <p:nvPicPr>
          <p:cNvPr id="12" name="Рисунок 11" descr="тыква.jpg"/>
          <p:cNvPicPr>
            <a:picLocks noChangeAspect="1"/>
          </p:cNvPicPr>
          <p:nvPr/>
        </p:nvPicPr>
        <p:blipFill>
          <a:blip r:embed="rId5" cstate="print"/>
          <a:stretch>
            <a:fillRect/>
          </a:stretch>
        </p:blipFill>
        <p:spPr>
          <a:xfrm>
            <a:off x="5652120" y="4149080"/>
            <a:ext cx="2759199" cy="1953141"/>
          </a:xfrm>
          <a:prstGeom prst="rect">
            <a:avLst/>
          </a:prstGeom>
        </p:spPr>
      </p:pic>
      <p:sp>
        <p:nvSpPr>
          <p:cNvPr id="13" name="TextBox 12"/>
          <p:cNvSpPr txBox="1"/>
          <p:nvPr/>
        </p:nvSpPr>
        <p:spPr>
          <a:xfrm>
            <a:off x="6516216" y="6021288"/>
            <a:ext cx="1440160" cy="400110"/>
          </a:xfrm>
          <a:prstGeom prst="rect">
            <a:avLst/>
          </a:prstGeom>
          <a:noFill/>
        </p:spPr>
        <p:txBody>
          <a:bodyPr wrap="square" rtlCol="0">
            <a:spAutoFit/>
          </a:bodyPr>
          <a:lstStyle/>
          <a:p>
            <a:r>
              <a:rPr lang="en-US" sz="2000" dirty="0" smtClean="0"/>
              <a:t>Halloween</a:t>
            </a:r>
            <a:endParaRPr lang="ru-RU" sz="2000" dirty="0"/>
          </a:p>
        </p:txBody>
      </p:sp>
      <p:sp>
        <p:nvSpPr>
          <p:cNvPr id="15" name="TextBox 14"/>
          <p:cNvSpPr txBox="1"/>
          <p:nvPr/>
        </p:nvSpPr>
        <p:spPr>
          <a:xfrm>
            <a:off x="1403648" y="3429000"/>
            <a:ext cx="2160240" cy="400110"/>
          </a:xfrm>
          <a:prstGeom prst="rect">
            <a:avLst/>
          </a:prstGeom>
          <a:noFill/>
        </p:spPr>
        <p:txBody>
          <a:bodyPr wrap="square" rtlCol="0">
            <a:spAutoFit/>
          </a:bodyPr>
          <a:lstStyle/>
          <a:p>
            <a:r>
              <a:rPr lang="en-US" sz="2000" dirty="0" smtClean="0"/>
              <a:t>Guy Fawkes day</a:t>
            </a:r>
            <a:endParaRPr lang="ru-RU" sz="2000" dirty="0"/>
          </a:p>
        </p:txBody>
      </p:sp>
    </p:spTree>
    <p:extLst>
      <p:ext uri="{BB962C8B-B14F-4D97-AF65-F5344CB8AC3E}">
        <p14:creationId xmlns:p14="http://schemas.microsoft.com/office/powerpoint/2010/main" xmlns="" val="34667310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err="1" smtClean="0">
                <a:solidFill>
                  <a:schemeClr val="accent1">
                    <a:lumMod val="60000"/>
                    <a:lumOff val="40000"/>
                  </a:schemeClr>
                </a:solidFill>
              </a:rPr>
              <a:t>Rodogosch</a:t>
            </a:r>
            <a:endParaRPr lang="ru-RU" sz="4800" b="1" dirty="0">
              <a:solidFill>
                <a:schemeClr val="accent1">
                  <a:lumMod val="60000"/>
                  <a:lumOff val="40000"/>
                </a:schemeClr>
              </a:solidFill>
            </a:endParaRPr>
          </a:p>
        </p:txBody>
      </p:sp>
      <p:pic>
        <p:nvPicPr>
          <p:cNvPr id="3074" name="Picture 2" descr="D:\1348247322_131381676398424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49917"/>
            <a:ext cx="4104456" cy="313111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355976" y="1988840"/>
            <a:ext cx="4608512" cy="2862322"/>
          </a:xfrm>
          <a:prstGeom prst="rect">
            <a:avLst/>
          </a:prstGeom>
          <a:noFill/>
        </p:spPr>
        <p:txBody>
          <a:bodyPr wrap="square" rtlCol="0">
            <a:spAutoFit/>
          </a:bodyPr>
          <a:lstStyle/>
          <a:p>
            <a:r>
              <a:rPr lang="en-US" dirty="0" err="1" smtClean="0"/>
              <a:t>Rodogosch</a:t>
            </a:r>
            <a:r>
              <a:rPr lang="en-US" dirty="0" smtClean="0"/>
              <a:t> is celebrated when the crop is harvested.</a:t>
            </a:r>
          </a:p>
          <a:p>
            <a:r>
              <a:rPr lang="en-US" dirty="0" smtClean="0"/>
              <a:t>  To this day huge honey cake is baked (in the old days it was baked as a man size) behind this cake the priest was hidden and asked, "Do you see me?"</a:t>
            </a:r>
          </a:p>
          <a:p>
            <a:r>
              <a:rPr lang="en-US" dirty="0" smtClean="0"/>
              <a:t>if the answer was  “yes”, then the priest wishes: "The next</a:t>
            </a:r>
          </a:p>
          <a:p>
            <a:r>
              <a:rPr lang="en-US" dirty="0" smtClean="0"/>
              <a:t>year to collect even more harvest and bake</a:t>
            </a:r>
          </a:p>
          <a:p>
            <a:r>
              <a:rPr lang="en-US" dirty="0" smtClean="0"/>
              <a:t>even more pie.”</a:t>
            </a:r>
            <a:endParaRPr lang="ru-RU" dirty="0"/>
          </a:p>
        </p:txBody>
      </p:sp>
    </p:spTree>
    <p:extLst>
      <p:ext uri="{BB962C8B-B14F-4D97-AF65-F5344CB8AC3E}">
        <p14:creationId xmlns:p14="http://schemas.microsoft.com/office/powerpoint/2010/main" xmlns="" val="6436939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smtClean="0">
                <a:solidFill>
                  <a:schemeClr val="accent1">
                    <a:lumMod val="75000"/>
                  </a:schemeClr>
                </a:solidFill>
                <a:latin typeface="Arial Rounded MT Bold" pitchFamily="34" charset="0"/>
              </a:rPr>
              <a:t>Halloween</a:t>
            </a:r>
            <a:endParaRPr lang="ru-RU" sz="4800" b="1" dirty="0">
              <a:solidFill>
                <a:schemeClr val="accent1">
                  <a:lumMod val="75000"/>
                </a:schemeClr>
              </a:solidFill>
            </a:endParaRPr>
          </a:p>
        </p:txBody>
      </p:sp>
      <p:pic>
        <p:nvPicPr>
          <p:cNvPr id="4" name="Содержимое 3" descr="тыква2.jpg"/>
          <p:cNvPicPr>
            <a:picLocks noGrp="1" noChangeAspect="1"/>
          </p:cNvPicPr>
          <p:nvPr>
            <p:ph sz="quarter" idx="1"/>
          </p:nvPr>
        </p:nvPicPr>
        <p:blipFill>
          <a:blip r:embed="rId2" cstate="print"/>
          <a:stretch>
            <a:fillRect/>
          </a:stretch>
        </p:blipFill>
        <p:spPr>
          <a:xfrm>
            <a:off x="251520" y="1412776"/>
            <a:ext cx="3743832" cy="2304256"/>
          </a:xfrm>
        </p:spPr>
      </p:pic>
      <p:sp>
        <p:nvSpPr>
          <p:cNvPr id="5" name="TextBox 4"/>
          <p:cNvSpPr txBox="1"/>
          <p:nvPr/>
        </p:nvSpPr>
        <p:spPr>
          <a:xfrm>
            <a:off x="3707904" y="2348880"/>
            <a:ext cx="5220072" cy="3693319"/>
          </a:xfrm>
          <a:prstGeom prst="rect">
            <a:avLst/>
          </a:prstGeom>
          <a:noFill/>
        </p:spPr>
        <p:txBody>
          <a:bodyPr wrap="square" rtlCol="0">
            <a:spAutoFit/>
          </a:bodyPr>
          <a:lstStyle/>
          <a:p>
            <a:pPr algn="r"/>
            <a:r>
              <a:rPr lang="en-US" dirty="0" smtClean="0"/>
              <a:t>Halloween is an ancient festival, which has its roots in the Celtic festival of </a:t>
            </a:r>
            <a:r>
              <a:rPr lang="en-US" dirty="0" err="1" smtClean="0"/>
              <a:t>Samhain</a:t>
            </a:r>
            <a:r>
              <a:rPr lang="en-US" dirty="0" smtClean="0"/>
              <a:t> (</a:t>
            </a:r>
            <a:r>
              <a:rPr lang="en-US" dirty="0" err="1" smtClean="0"/>
              <a:t>Sah-ween</a:t>
            </a:r>
            <a:r>
              <a:rPr lang="en-US" dirty="0" smtClean="0"/>
              <a:t>), this was when the Celts</a:t>
            </a:r>
          </a:p>
          <a:p>
            <a:pPr algn="r"/>
            <a:r>
              <a:rPr lang="en-US" dirty="0" smtClean="0"/>
              <a:t> (the ancient inhabitants of Great Britain) celebrated their New Year and the day they believed that the souls of those who had died that year progressed to the underworld. It was said to be a night when ghosts, demons and witches roamed the earth and people tried to placate them with offerings of nuts and berries. </a:t>
            </a:r>
            <a:br>
              <a:rPr lang="en-US" dirty="0" smtClean="0"/>
            </a:br>
            <a:r>
              <a:rPr lang="en-US" dirty="0" smtClean="0"/>
              <a:t>Today in the UK it is celebrated on All Hallows Eve, the night of October 31, the last night of October which was originally the eve of </a:t>
            </a:r>
            <a:r>
              <a:rPr lang="en-US" dirty="0" err="1" smtClean="0"/>
              <a:t>Samhain</a:t>
            </a:r>
            <a:r>
              <a:rPr lang="en-US" dirty="0" smtClean="0"/>
              <a:t>. </a:t>
            </a:r>
            <a:endParaRPr lang="ru-RU"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412776"/>
            <a:ext cx="705678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Biobliografy</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Улыбающееся лицо 4"/>
          <p:cNvSpPr/>
          <p:nvPr/>
        </p:nvSpPr>
        <p:spPr>
          <a:xfrm>
            <a:off x="395536" y="1484784"/>
            <a:ext cx="1440160" cy="1368152"/>
          </a:xfrm>
          <a:prstGeom prst="smileyFace">
            <a:avLst/>
          </a:prstGeom>
          <a:solidFill>
            <a:srgbClr val="92D050"/>
          </a:solidFill>
          <a:ln>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лнце 5"/>
          <p:cNvSpPr/>
          <p:nvPr/>
        </p:nvSpPr>
        <p:spPr>
          <a:xfrm>
            <a:off x="6948264" y="1304764"/>
            <a:ext cx="1944216" cy="1836204"/>
          </a:xfrm>
          <a:prstGeom prst="sun">
            <a:avLst/>
          </a:prstGeom>
          <a:solidFill>
            <a:srgbClr val="FFFF00"/>
          </a:solidFill>
          <a:ln>
            <a:solidFill>
              <a:srgbClr val="FFC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5-конечная звезда 6"/>
          <p:cNvSpPr/>
          <p:nvPr/>
        </p:nvSpPr>
        <p:spPr>
          <a:xfrm>
            <a:off x="269776" y="4437112"/>
            <a:ext cx="1691680" cy="1512168"/>
          </a:xfrm>
          <a:prstGeom prst="star5">
            <a:avLst/>
          </a:prstGeom>
          <a:solidFill>
            <a:srgbClr val="FF0000"/>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7020272" y="4365104"/>
            <a:ext cx="1584176" cy="1656184"/>
          </a:xfrm>
          <a:prstGeom prst="star4">
            <a:avLst/>
          </a:prstGeom>
          <a:solidFill>
            <a:srgbClr val="E43CCC"/>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275856" y="2780928"/>
            <a:ext cx="3240360" cy="1477328"/>
          </a:xfrm>
          <a:prstGeom prst="rect">
            <a:avLst/>
          </a:prstGeom>
          <a:noFill/>
        </p:spPr>
        <p:txBody>
          <a:bodyPr wrap="square" rtlCol="0">
            <a:spAutoFit/>
          </a:bodyPr>
          <a:lstStyle/>
          <a:p>
            <a:r>
              <a:rPr lang="en-US" sz="2400" dirty="0" smtClean="0">
                <a:hlinkClick r:id="rId2"/>
              </a:rPr>
              <a:t>www.alleng.ru</a:t>
            </a:r>
            <a:endParaRPr lang="en-US" sz="2400" dirty="0" smtClean="0"/>
          </a:p>
          <a:p>
            <a:r>
              <a:rPr lang="en-US" sz="2400" dirty="0" smtClean="0">
                <a:hlinkClick r:id="rId3"/>
              </a:rPr>
              <a:t>www.learnenglish.de</a:t>
            </a:r>
            <a:endParaRPr lang="en-US" sz="2400" dirty="0" smtClean="0"/>
          </a:p>
          <a:p>
            <a:r>
              <a:rPr lang="en-US" sz="2400" dirty="0" smtClean="0">
                <a:hlinkClick r:id="rId4"/>
              </a:rPr>
              <a:t>www.history.com</a:t>
            </a:r>
            <a:r>
              <a:rPr lang="en-US" sz="2400" dirty="0" smtClean="0"/>
              <a:t> </a:t>
            </a:r>
          </a:p>
          <a:p>
            <a:endParaRPr lang="ru-RU" dirty="0"/>
          </a:p>
        </p:txBody>
      </p:sp>
      <p:sp>
        <p:nvSpPr>
          <p:cNvPr id="10" name="TextBox 9"/>
          <p:cNvSpPr txBox="1"/>
          <p:nvPr/>
        </p:nvSpPr>
        <p:spPr>
          <a:xfrm>
            <a:off x="3275856" y="2348880"/>
            <a:ext cx="3296095" cy="523220"/>
          </a:xfrm>
          <a:prstGeom prst="rect">
            <a:avLst/>
          </a:prstGeom>
          <a:noFill/>
        </p:spPr>
        <p:txBody>
          <a:bodyPr wrap="none" rtlCol="0">
            <a:spAutoFit/>
          </a:bodyPr>
          <a:lstStyle/>
          <a:p>
            <a:r>
              <a:rPr lang="ru-RU" sz="2800" dirty="0" smtClean="0"/>
              <a:t>Интернет-ресурсы</a:t>
            </a:r>
            <a:endParaRPr lang="ru-RU" sz="2800" dirty="0"/>
          </a:p>
        </p:txBody>
      </p:sp>
      <p:sp>
        <p:nvSpPr>
          <p:cNvPr id="11" name="TextBox 10"/>
          <p:cNvSpPr txBox="1"/>
          <p:nvPr/>
        </p:nvSpPr>
        <p:spPr>
          <a:xfrm>
            <a:off x="3635896" y="4077072"/>
            <a:ext cx="2133918" cy="523220"/>
          </a:xfrm>
          <a:prstGeom prst="rect">
            <a:avLst/>
          </a:prstGeom>
          <a:noFill/>
        </p:spPr>
        <p:txBody>
          <a:bodyPr wrap="none" rtlCol="0">
            <a:spAutoFit/>
          </a:bodyPr>
          <a:lstStyle/>
          <a:p>
            <a:r>
              <a:rPr lang="ru-RU" sz="2800" dirty="0" smtClean="0"/>
              <a:t>Литература</a:t>
            </a:r>
            <a:endParaRPr lang="ru-RU" sz="2800" dirty="0"/>
          </a:p>
        </p:txBody>
      </p:sp>
      <p:sp>
        <p:nvSpPr>
          <p:cNvPr id="12" name="TextBox 11"/>
          <p:cNvSpPr txBox="1"/>
          <p:nvPr/>
        </p:nvSpPr>
        <p:spPr>
          <a:xfrm>
            <a:off x="1691680" y="4509120"/>
            <a:ext cx="6939720" cy="1938992"/>
          </a:xfrm>
          <a:prstGeom prst="rect">
            <a:avLst/>
          </a:prstGeom>
          <a:noFill/>
        </p:spPr>
        <p:txBody>
          <a:bodyPr wrap="none" rtlCol="0">
            <a:spAutoFit/>
          </a:bodyPr>
          <a:lstStyle/>
          <a:p>
            <a:r>
              <a:rPr lang="ru-RU" sz="2000" dirty="0" smtClean="0"/>
              <a:t>1. Е. Банников. Славянские праздники и обряды.</a:t>
            </a:r>
          </a:p>
          <a:p>
            <a:r>
              <a:rPr lang="ru-RU" sz="2000" dirty="0" smtClean="0"/>
              <a:t> Издательство </a:t>
            </a:r>
            <a:r>
              <a:rPr lang="ru-RU" sz="2000" dirty="0" err="1" smtClean="0"/>
              <a:t>Гелеос</a:t>
            </a:r>
            <a:r>
              <a:rPr lang="ru-RU" sz="2000" dirty="0" smtClean="0"/>
              <a:t>, 2008 г, 416 с.</a:t>
            </a:r>
          </a:p>
          <a:p>
            <a:endParaRPr lang="ru-RU" sz="2000" dirty="0" smtClean="0"/>
          </a:p>
          <a:p>
            <a:r>
              <a:rPr lang="ru-RU" sz="2000" dirty="0" smtClean="0"/>
              <a:t>2. Н. </a:t>
            </a:r>
            <a:r>
              <a:rPr lang="ru-RU" sz="2000" dirty="0" err="1" smtClean="0"/>
              <a:t>Шапарова</a:t>
            </a:r>
            <a:r>
              <a:rPr lang="ru-RU" sz="2000" dirty="0" smtClean="0"/>
              <a:t>. Энциклопедия славянских праздников.</a:t>
            </a:r>
          </a:p>
          <a:p>
            <a:r>
              <a:rPr lang="ru-RU" sz="2000" dirty="0" smtClean="0"/>
              <a:t>Календарные поверья и обычаи славян.</a:t>
            </a:r>
          </a:p>
          <a:p>
            <a:r>
              <a:rPr lang="ru-RU" sz="2000" dirty="0" smtClean="0"/>
              <a:t> Издательство АСТ, </a:t>
            </a:r>
            <a:r>
              <a:rPr lang="ru-RU" sz="2000" dirty="0" err="1" smtClean="0"/>
              <a:t>Астрель</a:t>
            </a:r>
            <a:r>
              <a:rPr lang="ru-RU" sz="2000" dirty="0" smtClean="0"/>
              <a:t>, </a:t>
            </a:r>
            <a:r>
              <a:rPr lang="en-US" sz="2000" dirty="0" smtClean="0"/>
              <a:t>Lingua</a:t>
            </a:r>
            <a:r>
              <a:rPr lang="ru-RU" sz="2000" dirty="0" smtClean="0"/>
              <a:t>,</a:t>
            </a:r>
            <a:r>
              <a:rPr lang="en-US" sz="2000" dirty="0" smtClean="0"/>
              <a:t> 2010 </a:t>
            </a:r>
            <a:r>
              <a:rPr lang="ru-RU" sz="2000" dirty="0" smtClean="0"/>
              <a:t>г., 512 с.</a:t>
            </a:r>
            <a:endParaRPr lang="ru-RU" sz="2000" dirty="0"/>
          </a:p>
        </p:txBody>
      </p:sp>
    </p:spTree>
    <p:extLst>
      <p:ext uri="{BB962C8B-B14F-4D97-AF65-F5344CB8AC3E}">
        <p14:creationId xmlns:p14="http://schemas.microsoft.com/office/powerpoint/2010/main" xmlns="" val="18989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400" b="1" dirty="0" smtClean="0">
                <a:solidFill>
                  <a:srgbClr val="0070C0"/>
                </a:solidFill>
              </a:rPr>
              <a:t>The aim of project</a:t>
            </a:r>
            <a:endParaRPr lang="ru-RU" sz="4400" b="1" dirty="0">
              <a:solidFill>
                <a:srgbClr val="0070C0"/>
              </a:solidFill>
            </a:endParaRPr>
          </a:p>
        </p:txBody>
      </p:sp>
      <p:sp>
        <p:nvSpPr>
          <p:cNvPr id="5" name="Прямоугольник 4"/>
          <p:cNvSpPr/>
          <p:nvPr/>
        </p:nvSpPr>
        <p:spPr>
          <a:xfrm>
            <a:off x="1475656" y="1484784"/>
            <a:ext cx="6264696" cy="1754326"/>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To study </a:t>
            </a:r>
          </a:p>
          <a:p>
            <a:pPr algn="ctr"/>
            <a:r>
              <a:rPr lang="en-US" sz="3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t</a:t>
            </a:r>
            <a:r>
              <a:rPr lang="en-US" sz="36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he Russian</a:t>
            </a:r>
          </a:p>
          <a:p>
            <a:pPr algn="ctr"/>
            <a:r>
              <a:rPr lang="en-US" sz="36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 and English holidays</a:t>
            </a:r>
            <a:endParaRPr lang="ru-RU" sz="36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4" name="TextBox 3"/>
          <p:cNvSpPr txBox="1"/>
          <p:nvPr/>
        </p:nvSpPr>
        <p:spPr>
          <a:xfrm>
            <a:off x="1691680" y="3140969"/>
            <a:ext cx="5832648" cy="769441"/>
          </a:xfrm>
          <a:prstGeom prst="rect">
            <a:avLst/>
          </a:prstGeom>
          <a:noFill/>
        </p:spPr>
        <p:txBody>
          <a:bodyPr wrap="square" rtlCol="0">
            <a:spAutoFit/>
          </a:bodyPr>
          <a:lstStyle/>
          <a:p>
            <a:r>
              <a:rPr lang="en-US" sz="4400" b="1" dirty="0" smtClean="0">
                <a:solidFill>
                  <a:srgbClr val="0070C0"/>
                </a:solidFill>
              </a:rPr>
              <a:t>The tasks of project</a:t>
            </a:r>
            <a:endParaRPr lang="ru-RU" sz="4400" b="1" dirty="0">
              <a:solidFill>
                <a:srgbClr val="0070C0"/>
              </a:solidFill>
            </a:endParaRPr>
          </a:p>
        </p:txBody>
      </p:sp>
      <p:sp>
        <p:nvSpPr>
          <p:cNvPr id="6" name="TextBox 5"/>
          <p:cNvSpPr txBox="1"/>
          <p:nvPr/>
        </p:nvSpPr>
        <p:spPr>
          <a:xfrm>
            <a:off x="899592" y="4005064"/>
            <a:ext cx="7776864" cy="2862322"/>
          </a:xfrm>
          <a:prstGeom prst="rect">
            <a:avLst/>
          </a:prstGeom>
          <a:noFill/>
        </p:spPr>
        <p:txBody>
          <a:bodyPr wrap="square" rtlCol="0">
            <a:spAutoFit/>
          </a:bodyPr>
          <a:lstStyle/>
          <a:p>
            <a:pPr algn="ctr"/>
            <a:r>
              <a:rPr lang="en-US" sz="3600" b="1" dirty="0" smtClean="0">
                <a:solidFill>
                  <a:srgbClr val="00B050"/>
                </a:solidFill>
                <a:effectLst>
                  <a:outerShdw blurRad="38100" dist="38100" dir="2700000" algn="tl">
                    <a:srgbClr val="000000">
                      <a:alpha val="43137"/>
                    </a:srgbClr>
                  </a:outerShdw>
                </a:effectLst>
              </a:rPr>
              <a:t>to find information at the library</a:t>
            </a:r>
          </a:p>
          <a:p>
            <a:pPr algn="ctr"/>
            <a:r>
              <a:rPr lang="en-US" sz="3600" b="1" dirty="0" smtClean="0">
                <a:solidFill>
                  <a:srgbClr val="00B050"/>
                </a:solidFill>
                <a:effectLst>
                  <a:outerShdw blurRad="38100" dist="38100" dir="2700000" algn="tl">
                    <a:srgbClr val="000000">
                      <a:alpha val="43137"/>
                    </a:srgbClr>
                  </a:outerShdw>
                </a:effectLst>
              </a:rPr>
              <a:t>to read the literature</a:t>
            </a:r>
          </a:p>
          <a:p>
            <a:pPr algn="ctr"/>
            <a:r>
              <a:rPr lang="en-US" sz="3600" b="1" dirty="0" smtClean="0">
                <a:solidFill>
                  <a:srgbClr val="00B050"/>
                </a:solidFill>
                <a:effectLst>
                  <a:outerShdw blurRad="38100" dist="38100" dir="2700000" algn="tl">
                    <a:srgbClr val="000000">
                      <a:alpha val="43137"/>
                    </a:srgbClr>
                  </a:outerShdw>
                </a:effectLst>
              </a:rPr>
              <a:t>to visit the museum</a:t>
            </a:r>
          </a:p>
          <a:p>
            <a:endParaRPr lang="en-US" dirty="0" smtClean="0"/>
          </a:p>
          <a:p>
            <a:endParaRPr lang="ru-RU" dirty="0"/>
          </a:p>
        </p:txBody>
      </p:sp>
    </p:spTree>
    <p:extLst>
      <p:ext uri="{BB962C8B-B14F-4D97-AF65-F5344CB8AC3E}">
        <p14:creationId xmlns:p14="http://schemas.microsoft.com/office/powerpoint/2010/main" xmlns="" val="2897027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b="1" dirty="0" smtClean="0">
                <a:solidFill>
                  <a:srgbClr val="00B0F0"/>
                </a:solidFill>
              </a:rPr>
              <a:t>Winter holidays</a:t>
            </a:r>
            <a:endParaRPr lang="ru-RU" sz="4000" b="1" dirty="0">
              <a:solidFill>
                <a:srgbClr val="00B0F0"/>
              </a:solidFill>
            </a:endParaRPr>
          </a:p>
        </p:txBody>
      </p:sp>
      <p:pic>
        <p:nvPicPr>
          <p:cNvPr id="1026" name="Picture 2" descr="D:\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5603" y="1412776"/>
            <a:ext cx="2301507" cy="19442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695873" y="3429557"/>
            <a:ext cx="1404156" cy="369332"/>
          </a:xfrm>
          <a:prstGeom prst="rect">
            <a:avLst/>
          </a:prstGeom>
          <a:noFill/>
        </p:spPr>
        <p:txBody>
          <a:bodyPr wrap="square" rtlCol="0">
            <a:spAutoFit/>
          </a:bodyPr>
          <a:lstStyle/>
          <a:p>
            <a:r>
              <a:rPr lang="en-US" dirty="0" smtClean="0"/>
              <a:t>New Year</a:t>
            </a:r>
            <a:endParaRPr lang="ru-RU" dirty="0"/>
          </a:p>
        </p:txBody>
      </p:sp>
      <p:pic>
        <p:nvPicPr>
          <p:cNvPr id="1027" name="Picture 3" descr="D:\3869ae9e2040960812e15ab463b8f8a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2617" y="3861048"/>
            <a:ext cx="1872208" cy="20098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43608" y="5908630"/>
            <a:ext cx="1867691" cy="646331"/>
          </a:xfrm>
          <a:prstGeom prst="rect">
            <a:avLst/>
          </a:prstGeom>
          <a:noFill/>
        </p:spPr>
        <p:txBody>
          <a:bodyPr wrap="square" rtlCol="0">
            <a:spAutoFit/>
          </a:bodyPr>
          <a:lstStyle/>
          <a:p>
            <a:pPr algn="ctr"/>
            <a:r>
              <a:rPr lang="en-US" dirty="0" err="1" smtClean="0"/>
              <a:t>Gromnitsa</a:t>
            </a:r>
            <a:endParaRPr lang="en-US" dirty="0" smtClean="0"/>
          </a:p>
          <a:p>
            <a:pPr algn="ctr"/>
            <a:r>
              <a:rPr lang="en-US" dirty="0" smtClean="0"/>
              <a:t>(</a:t>
            </a:r>
            <a:r>
              <a:rPr lang="ru-RU" dirty="0" err="1" smtClean="0"/>
              <a:t>Громница</a:t>
            </a:r>
            <a:r>
              <a:rPr lang="en-US" dirty="0" smtClean="0"/>
              <a:t>)</a:t>
            </a:r>
            <a:endParaRPr lang="ru-RU" dirty="0"/>
          </a:p>
        </p:txBody>
      </p:sp>
      <p:pic>
        <p:nvPicPr>
          <p:cNvPr id="1028" name="Picture 4" descr="D:\Vladimir-kreshenie-28071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45603" y="3950212"/>
            <a:ext cx="2504695" cy="183155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516216" y="5733256"/>
            <a:ext cx="1584176" cy="646331"/>
          </a:xfrm>
          <a:prstGeom prst="rect">
            <a:avLst/>
          </a:prstGeom>
          <a:noFill/>
        </p:spPr>
        <p:txBody>
          <a:bodyPr wrap="square" rtlCol="0">
            <a:spAutoFit/>
          </a:bodyPr>
          <a:lstStyle/>
          <a:p>
            <a:pPr algn="ctr"/>
            <a:r>
              <a:rPr lang="en-US" dirty="0" smtClean="0"/>
              <a:t>Epiphany</a:t>
            </a:r>
          </a:p>
          <a:p>
            <a:pPr algn="ctr"/>
            <a:r>
              <a:rPr lang="en-US" dirty="0" smtClean="0"/>
              <a:t>(</a:t>
            </a:r>
            <a:r>
              <a:rPr lang="ru-RU" dirty="0" smtClean="0"/>
              <a:t>Крещение</a:t>
            </a:r>
            <a:r>
              <a:rPr lang="en-US" dirty="0" smtClean="0"/>
              <a:t>)</a:t>
            </a:r>
            <a:endParaRPr lang="ru-RU" dirty="0"/>
          </a:p>
        </p:txBody>
      </p:sp>
      <p:pic>
        <p:nvPicPr>
          <p:cNvPr id="8" name="Picture 2" descr="D:\rozh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1529159"/>
            <a:ext cx="2565762" cy="17114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264148" y="3244891"/>
            <a:ext cx="1389143" cy="369332"/>
          </a:xfrm>
          <a:prstGeom prst="rect">
            <a:avLst/>
          </a:prstGeom>
          <a:noFill/>
        </p:spPr>
        <p:txBody>
          <a:bodyPr wrap="square" rtlCol="0">
            <a:spAutoFit/>
          </a:bodyPr>
          <a:lstStyle/>
          <a:p>
            <a:r>
              <a:rPr lang="en-US" dirty="0" smtClean="0"/>
              <a:t>Christmas</a:t>
            </a:r>
            <a:endParaRPr lang="ru-RU" dirty="0"/>
          </a:p>
        </p:txBody>
      </p:sp>
    </p:spTree>
    <p:extLst>
      <p:ext uri="{BB962C8B-B14F-4D97-AF65-F5344CB8AC3E}">
        <p14:creationId xmlns:p14="http://schemas.microsoft.com/office/powerpoint/2010/main" xmlns="" val="6126599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b="1" dirty="0" err="1" smtClean="0">
                <a:solidFill>
                  <a:srgbClr val="0070C0"/>
                </a:solidFill>
                <a:effectLst>
                  <a:outerShdw blurRad="38100" dist="38100" dir="2700000" algn="tl">
                    <a:srgbClr val="000000">
                      <a:alpha val="43137"/>
                    </a:srgbClr>
                  </a:outerShdw>
                </a:effectLst>
              </a:rPr>
              <a:t>Gromnitsa</a:t>
            </a:r>
            <a:endParaRPr lang="ru-RU" sz="5400" b="1" dirty="0">
              <a:solidFill>
                <a:srgbClr val="0070C0"/>
              </a:solidFill>
              <a:effectLst>
                <a:outerShdw blurRad="38100" dist="38100" dir="2700000" algn="tl">
                  <a:srgbClr val="000000">
                    <a:alpha val="43137"/>
                  </a:srgbClr>
                </a:outerShdw>
              </a:effectLst>
            </a:endParaRPr>
          </a:p>
        </p:txBody>
      </p:sp>
      <p:pic>
        <p:nvPicPr>
          <p:cNvPr id="2050" name="Picture 2" descr="D:\133663487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16832"/>
            <a:ext cx="4032448" cy="285020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572000" y="1772816"/>
            <a:ext cx="4176464" cy="4093428"/>
          </a:xfrm>
          <a:prstGeom prst="rect">
            <a:avLst/>
          </a:prstGeom>
          <a:noFill/>
        </p:spPr>
        <p:txBody>
          <a:bodyPr wrap="square" rtlCol="0">
            <a:spAutoFit/>
          </a:bodyPr>
          <a:lstStyle/>
          <a:p>
            <a:pPr algn="r"/>
            <a:r>
              <a:rPr lang="en-US" sz="2000" dirty="0" err="1" smtClean="0"/>
              <a:t>Gromnitsa</a:t>
            </a:r>
            <a:r>
              <a:rPr lang="en-US" sz="2000" dirty="0" smtClean="0"/>
              <a:t> is a single day in winter</a:t>
            </a:r>
          </a:p>
          <a:p>
            <a:pPr algn="r"/>
            <a:r>
              <a:rPr lang="en-US" sz="2000" dirty="0" smtClean="0"/>
              <a:t>when the storm can  begin and people can hear the thunder and see lightning.</a:t>
            </a:r>
          </a:p>
          <a:p>
            <a:pPr algn="r"/>
            <a:r>
              <a:rPr lang="en-US" sz="2000" dirty="0" smtClean="0"/>
              <a:t>    This day, the Slavs went to the house</a:t>
            </a:r>
          </a:p>
          <a:p>
            <a:pPr algn="r"/>
            <a:r>
              <a:rPr lang="en-US" sz="2000" dirty="0" smtClean="0"/>
              <a:t>with the icon and prayed (wading off evil spirits). The children were  walking at sunset on the mountain and were asking sun to stay and if the sun stayed,</a:t>
            </a:r>
            <a:r>
              <a:rPr lang="ru-RU" sz="2000" dirty="0" smtClean="0"/>
              <a:t> </a:t>
            </a:r>
            <a:r>
              <a:rPr lang="en-US" sz="2000" dirty="0" smtClean="0"/>
              <a:t>the coldness will pass away, but if not the cold weather was for a long time.</a:t>
            </a:r>
            <a:endParaRPr lang="ru-RU" sz="2000" dirty="0"/>
          </a:p>
        </p:txBody>
      </p:sp>
    </p:spTree>
    <p:extLst>
      <p:ext uri="{BB962C8B-B14F-4D97-AF65-F5344CB8AC3E}">
        <p14:creationId xmlns:p14="http://schemas.microsoft.com/office/powerpoint/2010/main" xmlns="" val="15780049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0070C0"/>
                </a:solidFill>
              </a:rPr>
              <a:t>Christmas</a:t>
            </a:r>
            <a:endParaRPr lang="ru-RU" b="1" dirty="0">
              <a:solidFill>
                <a:srgbClr val="0070C0"/>
              </a:solidFill>
            </a:endParaRPr>
          </a:p>
        </p:txBody>
      </p:sp>
      <p:sp>
        <p:nvSpPr>
          <p:cNvPr id="4" name="TextBox 3"/>
          <p:cNvSpPr txBox="1"/>
          <p:nvPr/>
        </p:nvSpPr>
        <p:spPr>
          <a:xfrm>
            <a:off x="179512" y="1412776"/>
            <a:ext cx="7632848" cy="4524315"/>
          </a:xfrm>
          <a:prstGeom prst="rect">
            <a:avLst/>
          </a:prstGeom>
          <a:noFill/>
        </p:spPr>
        <p:txBody>
          <a:bodyPr wrap="square" rtlCol="0">
            <a:spAutoFit/>
          </a:bodyPr>
          <a:lstStyle/>
          <a:p>
            <a:r>
              <a:rPr lang="en-US" dirty="0" smtClean="0"/>
              <a:t>Christmas is Christian holiday that celebrates the birth of Jesus Christ. For millions of Christians throughout the world it is the happiest and the busiest time of the year. No one knows the exact date of Christ's birth but most Christians celebrate Christmas on December 25. The word Christmas comes from </a:t>
            </a:r>
            <a:r>
              <a:rPr lang="en-US" dirty="0" err="1" smtClean="0"/>
              <a:t>Christes</a:t>
            </a:r>
            <a:r>
              <a:rPr lang="en-US" dirty="0" smtClean="0"/>
              <a:t> masse, an early English phrase that means Mass of Christ.</a:t>
            </a:r>
          </a:p>
          <a:p>
            <a:r>
              <a:rPr lang="en-US" b="1" dirty="0" smtClean="0"/>
              <a:t>A Change In Ancient Traditions</a:t>
            </a:r>
            <a:r>
              <a:rPr lang="en-US" dirty="0" smtClean="0"/>
              <a:t> </a:t>
            </a:r>
          </a:p>
          <a:p>
            <a:r>
              <a:rPr lang="en-US" dirty="0" smtClean="0"/>
              <a:t>This festival is all about culture and customs. However, not all traditions observed in the country are old. For example, roasted turkey, with </a:t>
            </a:r>
            <a:r>
              <a:rPr lang="en-US" dirty="0" err="1" smtClean="0"/>
              <a:t>Brussel</a:t>
            </a:r>
            <a:r>
              <a:rPr lang="en-US" dirty="0" smtClean="0"/>
              <a:t> sprouts and gravy, is the main attraction of the English Christmas feast in the twentieth century while it wasn't so in</a:t>
            </a:r>
          </a:p>
          <a:p>
            <a:r>
              <a:rPr lang="en-US" dirty="0" smtClean="0"/>
              <a:t> the nineteenth century. In those days,</a:t>
            </a:r>
          </a:p>
          <a:p>
            <a:r>
              <a:rPr lang="en-US" dirty="0" smtClean="0"/>
              <a:t> goose was considered the</a:t>
            </a:r>
          </a:p>
          <a:p>
            <a:r>
              <a:rPr lang="en-US" dirty="0" smtClean="0"/>
              <a:t>traditional meat for Christmas. </a:t>
            </a:r>
          </a:p>
          <a:p>
            <a:r>
              <a:rPr lang="en-US" dirty="0" smtClean="0"/>
              <a:t>This implies that the traditions aren't</a:t>
            </a:r>
          </a:p>
          <a:p>
            <a:r>
              <a:rPr lang="en-US" dirty="0" smtClean="0"/>
              <a:t> really sacrosanct; they do change over time.</a:t>
            </a:r>
            <a:endParaRPr lang="ru-RU" dirty="0"/>
          </a:p>
        </p:txBody>
      </p:sp>
      <p:pic>
        <p:nvPicPr>
          <p:cNvPr id="5" name="Содержимое 4" descr="Без названия.jpg"/>
          <p:cNvPicPr>
            <a:picLocks noGrp="1" noChangeAspect="1"/>
          </p:cNvPicPr>
          <p:nvPr>
            <p:ph sz="quarter" idx="1"/>
          </p:nvPr>
        </p:nvPicPr>
        <p:blipFill>
          <a:blip r:embed="rId2" cstate="print"/>
          <a:stretch>
            <a:fillRect/>
          </a:stretch>
        </p:blipFill>
        <p:spPr>
          <a:xfrm>
            <a:off x="5292080" y="4221088"/>
            <a:ext cx="3626314" cy="226006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9f22ad96bc9b9ca96fe11018cfd30a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8813" y="1542472"/>
            <a:ext cx="2785004" cy="18002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71600" y="3356992"/>
            <a:ext cx="1703842" cy="646331"/>
          </a:xfrm>
          <a:prstGeom prst="rect">
            <a:avLst/>
          </a:prstGeom>
          <a:noFill/>
        </p:spPr>
        <p:txBody>
          <a:bodyPr wrap="square" rtlCol="0">
            <a:spAutoFit/>
          </a:bodyPr>
          <a:lstStyle/>
          <a:p>
            <a:pPr algn="ctr"/>
            <a:r>
              <a:rPr lang="en-US" dirty="0" err="1" smtClean="0"/>
              <a:t>Maslenitsa</a:t>
            </a:r>
            <a:endParaRPr lang="en-US" dirty="0" smtClean="0"/>
          </a:p>
          <a:p>
            <a:pPr algn="ctr"/>
            <a:r>
              <a:rPr lang="en-US" dirty="0" smtClean="0"/>
              <a:t>(</a:t>
            </a:r>
            <a:r>
              <a:rPr lang="ru-RU" dirty="0" smtClean="0"/>
              <a:t>Масленица</a:t>
            </a:r>
            <a:r>
              <a:rPr lang="en-US" dirty="0" smtClean="0"/>
              <a:t>)</a:t>
            </a:r>
            <a:endParaRPr lang="ru-RU" dirty="0"/>
          </a:p>
        </p:txBody>
      </p:sp>
      <p:pic>
        <p:nvPicPr>
          <p:cNvPr id="1027" name="Picture 3" descr="D:\zelenyye-sviatki-1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1542472"/>
            <a:ext cx="2952328" cy="18768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425544" y="3419297"/>
            <a:ext cx="2106896" cy="646331"/>
          </a:xfrm>
          <a:prstGeom prst="rect">
            <a:avLst/>
          </a:prstGeom>
          <a:noFill/>
        </p:spPr>
        <p:txBody>
          <a:bodyPr wrap="square" rtlCol="0">
            <a:spAutoFit/>
          </a:bodyPr>
          <a:lstStyle/>
          <a:p>
            <a:pPr algn="ctr"/>
            <a:r>
              <a:rPr lang="en-US" dirty="0" smtClean="0"/>
              <a:t>Red hill</a:t>
            </a:r>
          </a:p>
          <a:p>
            <a:pPr algn="ctr"/>
            <a:r>
              <a:rPr lang="en-US" dirty="0" smtClean="0"/>
              <a:t>(</a:t>
            </a:r>
            <a:r>
              <a:rPr lang="ru-RU" dirty="0" smtClean="0"/>
              <a:t>Красная горка</a:t>
            </a:r>
            <a:r>
              <a:rPr lang="en-US" dirty="0" smtClean="0"/>
              <a:t>)</a:t>
            </a:r>
          </a:p>
        </p:txBody>
      </p:sp>
      <p:pic>
        <p:nvPicPr>
          <p:cNvPr id="2" name="Picture 2" descr="D:\40486758.63947622.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3501008"/>
            <a:ext cx="2756404" cy="20806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779912" y="5805264"/>
            <a:ext cx="1296144" cy="369332"/>
          </a:xfrm>
          <a:prstGeom prst="rect">
            <a:avLst/>
          </a:prstGeom>
          <a:noFill/>
        </p:spPr>
        <p:txBody>
          <a:bodyPr wrap="square" rtlCol="0">
            <a:spAutoFit/>
          </a:bodyPr>
          <a:lstStyle/>
          <a:p>
            <a:pPr algn="ctr"/>
            <a:r>
              <a:rPr lang="en-US" b="1" dirty="0" smtClean="0"/>
              <a:t>Easter</a:t>
            </a:r>
            <a:endParaRPr lang="ru-RU" b="1" dirty="0"/>
          </a:p>
        </p:txBody>
      </p:sp>
      <p:sp>
        <p:nvSpPr>
          <p:cNvPr id="11" name="TextBox 10"/>
          <p:cNvSpPr txBox="1"/>
          <p:nvPr/>
        </p:nvSpPr>
        <p:spPr>
          <a:xfrm>
            <a:off x="1979712" y="260648"/>
            <a:ext cx="5256584" cy="769441"/>
          </a:xfrm>
          <a:prstGeom prst="rect">
            <a:avLst/>
          </a:prstGeom>
          <a:noFill/>
        </p:spPr>
        <p:txBody>
          <a:bodyPr wrap="square" rtlCol="0">
            <a:spAutoFit/>
          </a:bodyPr>
          <a:lstStyle/>
          <a:p>
            <a:pPr algn="ctr"/>
            <a:r>
              <a:rPr lang="en-US" sz="4400" b="1" dirty="0" smtClean="0">
                <a:solidFill>
                  <a:srgbClr val="FFC000"/>
                </a:solidFill>
                <a:latin typeface="Aharoni" pitchFamily="2" charset="-79"/>
                <a:cs typeface="Aharoni" pitchFamily="2" charset="-79"/>
              </a:rPr>
              <a:t>Spring holidays</a:t>
            </a:r>
            <a:endParaRPr lang="ru-RU" sz="4400" b="1" dirty="0">
              <a:solidFill>
                <a:srgbClr val="FFC000"/>
              </a:solidFill>
              <a:cs typeface="Aharoni" pitchFamily="2" charset="-79"/>
            </a:endParaRPr>
          </a:p>
        </p:txBody>
      </p:sp>
    </p:spTree>
    <p:extLst>
      <p:ext uri="{BB962C8B-B14F-4D97-AF65-F5344CB8AC3E}">
        <p14:creationId xmlns:p14="http://schemas.microsoft.com/office/powerpoint/2010/main" xmlns="" val="16872003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marL="0" indent="0">
              <a:buNone/>
            </a:pPr>
            <a:r>
              <a:rPr lang="ru-RU" dirty="0" smtClean="0"/>
              <a:t>     </a:t>
            </a:r>
            <a:endParaRPr lang="ru-RU" dirty="0"/>
          </a:p>
        </p:txBody>
      </p:sp>
      <p:sp>
        <p:nvSpPr>
          <p:cNvPr id="4" name="Прямоугольник 3"/>
          <p:cNvSpPr/>
          <p:nvPr/>
        </p:nvSpPr>
        <p:spPr>
          <a:xfrm>
            <a:off x="1483467" y="188640"/>
            <a:ext cx="5976664"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rgbClr val="FF0000"/>
                </a:solidFill>
                <a:effectLst>
                  <a:outerShdw blurRad="80000" dist="40000" dir="5040000" algn="tl">
                    <a:srgbClr val="000000">
                      <a:alpha val="30000"/>
                    </a:srgbClr>
                  </a:outerShdw>
                </a:effectLst>
              </a:rPr>
              <a:t>Red hill</a:t>
            </a:r>
            <a:endParaRPr lang="ru-RU" sz="5400" b="1" cap="none" spc="0" dirty="0">
              <a:ln w="11430"/>
              <a:solidFill>
                <a:srgbClr val="FF0000"/>
              </a:solidFill>
              <a:effectLst>
                <a:outerShdw blurRad="80000" dist="40000" dir="5040000" algn="tl">
                  <a:srgbClr val="000000">
                    <a:alpha val="30000"/>
                  </a:srgbClr>
                </a:outerShdw>
              </a:effectLst>
            </a:endParaRPr>
          </a:p>
        </p:txBody>
      </p:sp>
      <p:pic>
        <p:nvPicPr>
          <p:cNvPr id="1026" name="Picture 2" descr="C:\Users\User 2\Desktop\Исмагилова проект\132319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12776"/>
            <a:ext cx="3981754"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283968" y="1628800"/>
            <a:ext cx="4680520" cy="3970318"/>
          </a:xfrm>
          <a:prstGeom prst="rect">
            <a:avLst/>
          </a:prstGeom>
          <a:noFill/>
        </p:spPr>
        <p:txBody>
          <a:bodyPr wrap="square" rtlCol="0">
            <a:spAutoFit/>
          </a:bodyPr>
          <a:lstStyle/>
          <a:p>
            <a:r>
              <a:rPr lang="en-US" dirty="0" smtClean="0"/>
              <a:t>Red hill is the first Sunday</a:t>
            </a:r>
          </a:p>
          <a:p>
            <a:r>
              <a:rPr lang="en-US" dirty="0" smtClean="0"/>
              <a:t>after Easter and the last day</a:t>
            </a:r>
          </a:p>
          <a:p>
            <a:r>
              <a:rPr lang="en-US" dirty="0" smtClean="0"/>
              <a:t>Easter week.</a:t>
            </a:r>
          </a:p>
          <a:p>
            <a:r>
              <a:rPr lang="en-US" dirty="0" smtClean="0"/>
              <a:t>   This day, it was very funny, people met</a:t>
            </a:r>
          </a:p>
          <a:p>
            <a:r>
              <a:rPr lang="en-US" dirty="0" smtClean="0"/>
              <a:t>spring and organized festivals.</a:t>
            </a:r>
          </a:p>
          <a:p>
            <a:r>
              <a:rPr lang="en-US" dirty="0" smtClean="0"/>
              <a:t>   On Red hill usually young couples married or  arranged games. Women weave</a:t>
            </a:r>
          </a:p>
          <a:p>
            <a:r>
              <a:rPr lang="en-US" dirty="0" smtClean="0"/>
              <a:t>in spit  ribbons and flowers, and the boys were playing games to attract young women.</a:t>
            </a:r>
          </a:p>
          <a:p>
            <a:r>
              <a:rPr lang="en-US" dirty="0" smtClean="0"/>
              <a:t>    Another tradition is to come to the bride and ask goodies (cakes, sweets and red eggs).</a:t>
            </a:r>
          </a:p>
          <a:p>
            <a:r>
              <a:rPr lang="en-US" dirty="0" smtClean="0"/>
              <a:t>    And why is it a Red Hill? Red it means beautiful.</a:t>
            </a:r>
            <a:endParaRPr lang="ru-RU" dirty="0"/>
          </a:p>
        </p:txBody>
      </p:sp>
    </p:spTree>
    <p:extLst>
      <p:ext uri="{BB962C8B-B14F-4D97-AF65-F5344CB8AC3E}">
        <p14:creationId xmlns:p14="http://schemas.microsoft.com/office/powerpoint/2010/main" xmlns="" val="1232215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5400" b="1" dirty="0" smtClean="0">
                <a:solidFill>
                  <a:srgbClr val="E43CCC"/>
                </a:solidFill>
              </a:rPr>
              <a:t>Easter</a:t>
            </a:r>
            <a:endParaRPr lang="ru-RU" sz="5400" b="1" dirty="0">
              <a:solidFill>
                <a:srgbClr val="E43CCC"/>
              </a:solidFill>
            </a:endParaRPr>
          </a:p>
        </p:txBody>
      </p:sp>
      <p:sp>
        <p:nvSpPr>
          <p:cNvPr id="5" name="TextBox 4"/>
          <p:cNvSpPr txBox="1"/>
          <p:nvPr/>
        </p:nvSpPr>
        <p:spPr>
          <a:xfrm>
            <a:off x="179512" y="1412776"/>
            <a:ext cx="5904656" cy="4801314"/>
          </a:xfrm>
          <a:prstGeom prst="rect">
            <a:avLst/>
          </a:prstGeom>
          <a:noFill/>
        </p:spPr>
        <p:txBody>
          <a:bodyPr wrap="square" rtlCol="0">
            <a:spAutoFit/>
          </a:bodyPr>
          <a:lstStyle/>
          <a:p>
            <a:pPr algn="ctr"/>
            <a:r>
              <a:rPr lang="en-US" dirty="0" smtClean="0"/>
              <a:t>In the UK Easter is one of the major Christian festivals of the year. It is full of customs, folklore and traditional food. However, Easter in Britain has its beginnings long before the arrival of Christianity. </a:t>
            </a:r>
          </a:p>
          <a:p>
            <a:pPr algn="ctr"/>
            <a:r>
              <a:rPr lang="en-US" dirty="0" smtClean="0"/>
              <a:t>Many theologians believe Easter itself is named after the Anglo-Saxon goddess of the dawn and spring - </a:t>
            </a:r>
            <a:r>
              <a:rPr lang="en-US" dirty="0" err="1" smtClean="0"/>
              <a:t>Eostre</a:t>
            </a:r>
            <a:r>
              <a:rPr lang="en-US" dirty="0" smtClean="0"/>
              <a:t>.</a:t>
            </a:r>
          </a:p>
          <a:p>
            <a:pPr algn="ctr"/>
            <a:endParaRPr lang="en-US" dirty="0" smtClean="0"/>
          </a:p>
          <a:p>
            <a:pPr algn="ctr"/>
            <a:r>
              <a:rPr lang="en-US" dirty="0" smtClean="0"/>
              <a:t>In Britain Easter occurs at a different time each year. It is observed on the first Sunday after the first full moon following the first day of spring in the Northern Hemisphere. This means that the festival can occur on any Sunday between March 22 and April 25. Not only is Easter the end of the winter it is also the end of Lent, traditionally a time of fasting in the Christian calendar. It is therefore often a time of fun and celebration.</a:t>
            </a:r>
          </a:p>
          <a:p>
            <a:pPr algn="ctr"/>
            <a:r>
              <a:rPr lang="en-US" dirty="0" smtClean="0"/>
              <a:t>The Friday before Easter Sunday and the Monday after are a bank holiday in the UK. </a:t>
            </a:r>
          </a:p>
        </p:txBody>
      </p:sp>
      <p:pic>
        <p:nvPicPr>
          <p:cNvPr id="4" name="Содержимое 3" descr="пас-ха.jpg"/>
          <p:cNvPicPr>
            <a:picLocks noGrp="1" noChangeAspect="1"/>
          </p:cNvPicPr>
          <p:nvPr>
            <p:ph sz="quarter" idx="1"/>
          </p:nvPr>
        </p:nvPicPr>
        <p:blipFill>
          <a:blip r:embed="rId2" cstate="print"/>
          <a:stretch>
            <a:fillRect/>
          </a:stretch>
        </p:blipFill>
        <p:spPr>
          <a:xfrm>
            <a:off x="6012160" y="2492896"/>
            <a:ext cx="2987824" cy="2952328"/>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400" b="1" dirty="0" smtClean="0">
                <a:solidFill>
                  <a:srgbClr val="E43CCC"/>
                </a:solidFill>
              </a:rPr>
              <a:t>Summer holidays</a:t>
            </a:r>
            <a:endParaRPr lang="ru-RU" sz="4400" b="1" dirty="0">
              <a:solidFill>
                <a:srgbClr val="E43CCC"/>
              </a:solidFill>
            </a:endParaRPr>
          </a:p>
        </p:txBody>
      </p:sp>
      <p:pic>
        <p:nvPicPr>
          <p:cNvPr id="1026" name="Picture 2" descr="D:\164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3573016"/>
            <a:ext cx="1807716" cy="21896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059832" y="5805264"/>
            <a:ext cx="3240360" cy="646331"/>
          </a:xfrm>
          <a:prstGeom prst="rect">
            <a:avLst/>
          </a:prstGeom>
          <a:noFill/>
        </p:spPr>
        <p:txBody>
          <a:bodyPr wrap="square" rtlCol="0">
            <a:spAutoFit/>
          </a:bodyPr>
          <a:lstStyle/>
          <a:p>
            <a:pPr algn="ctr"/>
            <a:r>
              <a:rPr lang="en-US" dirty="0" err="1" smtClean="0"/>
              <a:t>Sr.John</a:t>
            </a:r>
            <a:r>
              <a:rPr lang="en-US" dirty="0" smtClean="0"/>
              <a:t> the Baptist</a:t>
            </a:r>
          </a:p>
          <a:p>
            <a:pPr algn="ctr"/>
            <a:r>
              <a:rPr lang="en-US" dirty="0" smtClean="0"/>
              <a:t>(</a:t>
            </a:r>
            <a:r>
              <a:rPr lang="ru-RU" dirty="0" smtClean="0"/>
              <a:t>Ивана Купала</a:t>
            </a:r>
            <a:r>
              <a:rPr lang="en-US" dirty="0" smtClean="0"/>
              <a:t>)</a:t>
            </a:r>
            <a:endParaRPr lang="ru-RU" dirty="0"/>
          </a:p>
        </p:txBody>
      </p:sp>
      <p:pic>
        <p:nvPicPr>
          <p:cNvPr id="1027" name="Picture 3" descr="D:\169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1122" y="1452290"/>
            <a:ext cx="2664296" cy="196416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811122" y="3453563"/>
            <a:ext cx="2808312" cy="646331"/>
          </a:xfrm>
          <a:prstGeom prst="rect">
            <a:avLst/>
          </a:prstGeom>
          <a:noFill/>
        </p:spPr>
        <p:txBody>
          <a:bodyPr wrap="square" rtlCol="0">
            <a:spAutoFit/>
          </a:bodyPr>
          <a:lstStyle/>
          <a:p>
            <a:pPr algn="ctr"/>
            <a:r>
              <a:rPr lang="en-US" dirty="0" err="1" smtClean="0"/>
              <a:t>Agrafena</a:t>
            </a:r>
            <a:r>
              <a:rPr lang="en-US" dirty="0" smtClean="0"/>
              <a:t> </a:t>
            </a:r>
            <a:r>
              <a:rPr lang="en-US" dirty="0" err="1" smtClean="0"/>
              <a:t>Kupalnitsa</a:t>
            </a:r>
            <a:endParaRPr lang="en-US" dirty="0" smtClean="0"/>
          </a:p>
          <a:p>
            <a:pPr algn="ctr"/>
            <a:r>
              <a:rPr lang="en-US" dirty="0" smtClean="0"/>
              <a:t>(</a:t>
            </a:r>
            <a:r>
              <a:rPr lang="ru-RU" dirty="0" smtClean="0"/>
              <a:t>Аграфена Купальница</a:t>
            </a:r>
            <a:r>
              <a:rPr lang="en-US" dirty="0" smtClean="0"/>
              <a:t>)</a:t>
            </a:r>
            <a:endParaRPr lang="ru-RU" dirty="0"/>
          </a:p>
        </p:txBody>
      </p:sp>
      <p:pic>
        <p:nvPicPr>
          <p:cNvPr id="2050" name="Picture 2" descr="E:\Исмагилова проект\камни.jpg"/>
          <p:cNvPicPr>
            <a:picLocks noChangeAspect="1" noChangeArrowheads="1"/>
          </p:cNvPicPr>
          <p:nvPr/>
        </p:nvPicPr>
        <p:blipFill>
          <a:blip r:embed="rId4" cstate="print"/>
          <a:srcRect/>
          <a:stretch>
            <a:fillRect/>
          </a:stretch>
        </p:blipFill>
        <p:spPr bwMode="auto">
          <a:xfrm>
            <a:off x="611560" y="1412776"/>
            <a:ext cx="2796760" cy="1944216"/>
          </a:xfrm>
          <a:prstGeom prst="rect">
            <a:avLst/>
          </a:prstGeom>
          <a:noFill/>
        </p:spPr>
      </p:pic>
      <p:sp>
        <p:nvSpPr>
          <p:cNvPr id="12" name="TextBox 11"/>
          <p:cNvSpPr txBox="1"/>
          <p:nvPr/>
        </p:nvSpPr>
        <p:spPr>
          <a:xfrm>
            <a:off x="971600" y="3356992"/>
            <a:ext cx="2088232" cy="400110"/>
          </a:xfrm>
          <a:prstGeom prst="rect">
            <a:avLst/>
          </a:prstGeom>
          <a:noFill/>
        </p:spPr>
        <p:txBody>
          <a:bodyPr wrap="square" rtlCol="0">
            <a:spAutoFit/>
          </a:bodyPr>
          <a:lstStyle/>
          <a:p>
            <a:r>
              <a:rPr lang="en-US" sz="2000" dirty="0" smtClean="0"/>
              <a:t>Summer solstice</a:t>
            </a:r>
            <a:endParaRPr lang="ru-RU" sz="2000" dirty="0"/>
          </a:p>
        </p:txBody>
      </p:sp>
    </p:spTree>
    <p:extLst>
      <p:ext uri="{BB962C8B-B14F-4D97-AF65-F5344CB8AC3E}">
        <p14:creationId xmlns:p14="http://schemas.microsoft.com/office/powerpoint/2010/main" xmlns="" val="173881082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438</TotalTime>
  <Words>713</Words>
  <Application>Microsoft Office PowerPoint</Application>
  <PresentationFormat>Экран (4:3)</PresentationFormat>
  <Paragraphs>96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Официальная</vt:lpstr>
      <vt:lpstr>Слайд 1</vt:lpstr>
      <vt:lpstr>The aim of project</vt:lpstr>
      <vt:lpstr>Winter holidays</vt:lpstr>
      <vt:lpstr>Gromnitsa</vt:lpstr>
      <vt:lpstr>Christmas</vt:lpstr>
      <vt:lpstr>Слайд 6</vt:lpstr>
      <vt:lpstr>Слайд 7</vt:lpstr>
      <vt:lpstr>Easter</vt:lpstr>
      <vt:lpstr>Summer holidays</vt:lpstr>
      <vt:lpstr>Agrafena Kupalnitsa</vt:lpstr>
      <vt:lpstr>Summer solstice</vt:lpstr>
      <vt:lpstr>Autumn holidays</vt:lpstr>
      <vt:lpstr>Rodogosch</vt:lpstr>
      <vt:lpstr>Halloween</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2</dc:creator>
  <cp:lastModifiedBy>Dasha</cp:lastModifiedBy>
  <cp:revision>54</cp:revision>
  <dcterms:created xsi:type="dcterms:W3CDTF">2001-10-03T09:15:42Z</dcterms:created>
  <dcterms:modified xsi:type="dcterms:W3CDTF">2017-02-22T07:35:32Z</dcterms:modified>
</cp:coreProperties>
</file>